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6" r:id="rId2"/>
  </p:sldMasterIdLst>
  <p:notesMasterIdLst>
    <p:notesMasterId r:id="rId54"/>
  </p:notesMasterIdLst>
  <p:sldIdLst>
    <p:sldId id="483" r:id="rId3"/>
    <p:sldId id="387" r:id="rId4"/>
    <p:sldId id="472" r:id="rId5"/>
    <p:sldId id="490" r:id="rId6"/>
    <p:sldId id="491" r:id="rId7"/>
    <p:sldId id="484" r:id="rId8"/>
    <p:sldId id="492" r:id="rId9"/>
    <p:sldId id="475" r:id="rId10"/>
    <p:sldId id="485" r:id="rId11"/>
    <p:sldId id="496" r:id="rId12"/>
    <p:sldId id="476" r:id="rId13"/>
    <p:sldId id="498" r:id="rId14"/>
    <p:sldId id="471" r:id="rId15"/>
    <p:sldId id="494" r:id="rId16"/>
    <p:sldId id="495" r:id="rId17"/>
    <p:sldId id="473" r:id="rId18"/>
    <p:sldId id="486" r:id="rId19"/>
    <p:sldId id="499" r:id="rId20"/>
    <p:sldId id="516" r:id="rId21"/>
    <p:sldId id="517" r:id="rId22"/>
    <p:sldId id="518" r:id="rId23"/>
    <p:sldId id="519" r:id="rId24"/>
    <p:sldId id="474" r:id="rId25"/>
    <p:sldId id="500" r:id="rId26"/>
    <p:sldId id="501" r:id="rId27"/>
    <p:sldId id="503" r:id="rId28"/>
    <p:sldId id="505" r:id="rId29"/>
    <p:sldId id="502" r:id="rId30"/>
    <p:sldId id="507" r:id="rId31"/>
    <p:sldId id="508" r:id="rId32"/>
    <p:sldId id="506" r:id="rId33"/>
    <p:sldId id="514" r:id="rId34"/>
    <p:sldId id="509" r:id="rId35"/>
    <p:sldId id="513" r:id="rId36"/>
    <p:sldId id="479" r:id="rId37"/>
    <p:sldId id="511" r:id="rId38"/>
    <p:sldId id="512" r:id="rId39"/>
    <p:sldId id="489" r:id="rId40"/>
    <p:sldId id="480" r:id="rId41"/>
    <p:sldId id="520" r:id="rId42"/>
    <p:sldId id="522" r:id="rId43"/>
    <p:sldId id="524" r:id="rId44"/>
    <p:sldId id="526" r:id="rId45"/>
    <p:sldId id="527" r:id="rId46"/>
    <p:sldId id="481" r:id="rId47"/>
    <p:sldId id="528" r:id="rId48"/>
    <p:sldId id="515" r:id="rId49"/>
    <p:sldId id="482" r:id="rId50"/>
    <p:sldId id="504" r:id="rId51"/>
    <p:sldId id="488" r:id="rId52"/>
    <p:sldId id="273" r:id="rId53"/>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Roboto Slab" panose="020B0604020202020204" charset="0"/>
      <p:regular r:id="rId59"/>
      <p:bold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5F5F5"/>
    <a:srgbClr val="000000"/>
    <a:srgbClr val="990099"/>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18" autoAdjust="0"/>
  </p:normalViewPr>
  <p:slideViewPr>
    <p:cSldViewPr snapToGrid="0">
      <p:cViewPr varScale="1">
        <p:scale>
          <a:sx n="116" d="100"/>
          <a:sy n="116" d="100"/>
        </p:scale>
        <p:origin x="390" y="96"/>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1.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18-08-2021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dirty="0"/>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6B5E36-7BAA-4247-BD67-F65D505F0A08}" type="datetime1">
              <a:rPr lang="en-US" smtClean="0"/>
              <a:t>8/18/2021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FD8E4B-B4BE-4485-B760-4FDE11BBF8DF}" type="datetime1">
              <a:rPr lang="en-US" smtClean="0"/>
              <a:t>8/18/2021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B9F-2697-4768-AB99-51DDC4A6B198}" type="datetime1">
              <a:rPr lang="en-US" smtClean="0"/>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F77161-874F-4175-969B-F648B8BA01D6}" type="datetime1">
              <a:rPr lang="en-US" smtClean="0"/>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BF82ECC-E845-497A-BE70-31CF37516B47}" type="datetime1">
              <a:rPr lang="en-US" smtClean="0"/>
              <a:t>8/18/2021</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46888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2477122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spTree>
    <p:extLst>
      <p:ext uri="{BB962C8B-B14F-4D97-AF65-F5344CB8AC3E}">
        <p14:creationId xmlns:p14="http://schemas.microsoft.com/office/powerpoint/2010/main" val="46062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Slab"/>
              <a:ea typeface="+mn-ea"/>
              <a:cs typeface="+mn-cs"/>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46501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447808"/>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extBox 1"/>
          <p:cNvSpPr txBox="1"/>
          <p:nvPr userDrawn="1"/>
        </p:nvSpPr>
        <p:spPr>
          <a:xfrm>
            <a:off x="7151430" y="6513329"/>
            <a:ext cx="4781013" cy="307777"/>
          </a:xfrm>
          <a:prstGeom prst="rect">
            <a:avLst/>
          </a:prstGeom>
          <a:noFill/>
        </p:spPr>
        <p:txBody>
          <a:bodyPr wrap="square" rtlCol="0">
            <a:spAutoFit/>
          </a:bodyPr>
          <a:lstStyle/>
          <a:p>
            <a:pPr algn="r"/>
            <a:r>
              <a:rPr lang="en-US" sz="1400" dirty="0"/>
              <a:t>REVA Academy for Corporate Excellence </a:t>
            </a:r>
          </a:p>
        </p:txBody>
      </p:sp>
    </p:spTree>
    <p:extLst>
      <p:ext uri="{BB962C8B-B14F-4D97-AF65-F5344CB8AC3E}">
        <p14:creationId xmlns:p14="http://schemas.microsoft.com/office/powerpoint/2010/main" val="17832102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159845-CB85-4653-9B24-0CD9CE4EE81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62761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3F319-BD7D-4F43-8900-90C2F1A87A1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7971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9E873F-DDA4-4AF4-9980-E2320A5DDDAB}"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5414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5C553-E799-448F-A3F3-A9B1BAD6487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15494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BB38D-6CD0-456B-9CC0-06DC2C963660}"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2325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BF7E50-BE77-4E24-A935-0ABCCC2B860F}"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319019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92428-7E80-4761-A045-9BEF1D1BD364}"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179632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A15AB1-0059-4209-B4CE-8F72CC9731E1}"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5812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C5CDAE-7CFA-4D72-896E-6D2E4EBC7E36}"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49BB6-5787-495D-AC20-623BD900045B}"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26939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D37AAA4-47C0-4604-908E-511476E0119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8/18/2021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16574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Slab"/>
              <a:ea typeface="+mn-ea"/>
              <a:cs typeface="+mn-cs"/>
            </a:endParaRPr>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245739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17ACA-2EEA-406D-BABF-28A0354E0585}" type="datetime1">
              <a:rPr lang="en-US" smtClean="0"/>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0180E5-B9BF-4CD2-ACF0-C35585B0F5CF}" type="datetime1">
              <a:rPr lang="en-US" smtClean="0"/>
              <a:t>8/18/2021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63EE8E-9004-4D9D-B8BE-BDA8D24C5022}" type="datetime1">
              <a:rPr lang="en-US" smtClean="0"/>
              <a:t>8/18/2021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7BF4E2-B099-4C94-AFE6-8F3356847E86}" type="datetime1">
              <a:rPr lang="en-US" smtClean="0"/>
              <a:t>8/18/2021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FCEA9-D9E8-4378-B6E4-F594681BDD17}" type="datetime1">
              <a:rPr lang="en-US" smtClean="0"/>
              <a:t>8/18/2021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dirty="0"/>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0D52-5740-4A59-B69C-ACABE657B9FB}" type="datetime1">
              <a:rPr lang="en-US" smtClean="0"/>
              <a:t>8/18/2021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3FA7F3-C61E-4B3B-8EA9-E488127E2B9A}" type="datetime1">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t>8/18/2021</a:t>
            </a:fld>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Roboto Slab"/>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01D3BC5-34EF-44B2-83AC-D5533E46F0A6}" type="slidenum">
              <a:rPr kumimoji="0" lang="en-US" sz="1200" b="0" i="0" u="none" strike="noStrike" kern="1200" cap="none" spc="0" normalizeH="0" baseline="0" noProof="0" smtClean="0">
                <a:ln>
                  <a:noFill/>
                </a:ln>
                <a:solidFill>
                  <a:prstClr val="black">
                    <a:tint val="75000"/>
                  </a:prstClr>
                </a:solidFill>
                <a:effectLst/>
                <a:uLnTx/>
                <a:uFillTx/>
                <a:latin typeface="Roboto Sl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Roboto Slab"/>
              <a:ea typeface="+mn-ea"/>
              <a:cs typeface="+mn-cs"/>
            </a:endParaRPr>
          </a:p>
        </p:txBody>
      </p:sp>
    </p:spTree>
    <p:extLst>
      <p:ext uri="{BB962C8B-B14F-4D97-AF65-F5344CB8AC3E}">
        <p14:creationId xmlns:p14="http://schemas.microsoft.com/office/powerpoint/2010/main" val="7398765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tofler.in/qwikcilver-solutions-private-limited/company/U72200DL2006PTC360078"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play.google.com/store/apps/details?id=com.giftbig.mobile&amp;_branch_match_id=95208369341430150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ownloads.hindawi.com/journals/acisc/2016/2385429.pdf" TargetMode="External"/><Relationship Id="rId2" Type="http://schemas.openxmlformats.org/officeDocument/2006/relationships/hyperlink" Target="https://kavita-ganesan.com/complaints-and-praises/#.YQPVoI4zaHv" TargetMode="External"/><Relationship Id="rId1" Type="http://schemas.openxmlformats.org/officeDocument/2006/relationships/slideLayout" Target="../slideLayouts/slideLayout2.xml"/><Relationship Id="rId6" Type="http://schemas.openxmlformats.org/officeDocument/2006/relationships/hyperlink" Target="https://www.cs.cornell.edu/home/llee/omsa/omsa.pdf" TargetMode="External"/><Relationship Id="rId5" Type="http://schemas.openxmlformats.org/officeDocument/2006/relationships/hyperlink" Target="https://www.researchgate.net/publication/50273740_Comprehensive_Review_of_Opinion_Summarization" TargetMode="External"/><Relationship Id="rId4" Type="http://schemas.openxmlformats.org/officeDocument/2006/relationships/hyperlink" Target="http://kavita-ganesan.com/wp-content/uploads/2010/03/EntityRank.pdf"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www.tofler.in/qwikcilver-solutions-private-limited/company/U72200DL2006PTC360078" TargetMode="External"/><Relationship Id="rId3" Type="http://schemas.openxmlformats.org/officeDocument/2006/relationships/hyperlink" Target="https://www.alliedmarketresearch.com/gift-cards-market" TargetMode="External"/><Relationship Id="rId7" Type="http://schemas.openxmlformats.org/officeDocument/2006/relationships/hyperlink" Target="https://www.businesstoday.in/magazine/the-hub/story/digigifting-185772-2019-04-01" TargetMode="External"/><Relationship Id="rId2" Type="http://schemas.openxmlformats.org/officeDocument/2006/relationships/hyperlink" Target="https://www.aclweb.org/anthology/W16-0418.pdf" TargetMode="External"/><Relationship Id="rId1" Type="http://schemas.openxmlformats.org/officeDocument/2006/relationships/slideLayout" Target="../slideLayouts/slideLayout2.xml"/><Relationship Id="rId6" Type="http://schemas.openxmlformats.org/officeDocument/2006/relationships/hyperlink" Target="https://www.woohoo.in/" TargetMode="External"/><Relationship Id="rId5" Type="http://schemas.openxmlformats.org/officeDocument/2006/relationships/hyperlink" Target="https://www.qwikcilver.com/" TargetMode="External"/><Relationship Id="rId4" Type="http://schemas.openxmlformats.org/officeDocument/2006/relationships/hyperlink" Target="https://www.businesswire.com/news/home/20200921005319/en/India-9.34-Billion-Gift-Card-and-Incentive-Card-Markets-2015-2019-2024-with-Covid-19-Update-Q2-2020---ResearchAndMarket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65" y="1943374"/>
            <a:ext cx="6129722" cy="717308"/>
          </a:xfrm>
        </p:spPr>
        <p:txBody>
          <a:bodyPr anchor="t">
            <a:noAutofit/>
          </a:bodyPr>
          <a:lstStyle/>
          <a:p>
            <a:pPr>
              <a:lnSpc>
                <a:spcPct val="100000"/>
              </a:lnSpc>
            </a:pPr>
            <a:r>
              <a:rPr lang="en-IN" sz="2800" b="1" dirty="0">
                <a:cs typeface="Arial" panose="020B0604020202020204" pitchFamily="34" charset="0"/>
              </a:rPr>
              <a:t>Understanding of Complaints and Praises of Woohoo Gift </a:t>
            </a:r>
            <a:endParaRPr lang="en-US" sz="2400" b="1" dirty="0">
              <a:cs typeface="Arial" panose="020B0604020202020204" pitchFamily="34" charset="0"/>
            </a:endParaRPr>
          </a:p>
        </p:txBody>
      </p:sp>
      <p:sp>
        <p:nvSpPr>
          <p:cNvPr id="3" name="Subtitle 2"/>
          <p:cNvSpPr>
            <a:spLocks noGrp="1"/>
          </p:cNvSpPr>
          <p:nvPr>
            <p:ph type="subTitle" idx="1"/>
          </p:nvPr>
        </p:nvSpPr>
        <p:spPr>
          <a:xfrm>
            <a:off x="7811825" y="2202173"/>
            <a:ext cx="3944203" cy="1283130"/>
          </a:xfrm>
        </p:spPr>
        <p:txBody>
          <a:bodyPr>
            <a:noAutofit/>
          </a:bodyPr>
          <a:lstStyle/>
          <a:p>
            <a:pPr algn="l"/>
            <a:r>
              <a:rPr lang="en-US" b="1" dirty="0">
                <a:solidFill>
                  <a:schemeClr val="bg1"/>
                </a:solidFill>
                <a:latin typeface="+mj-lt"/>
                <a:cs typeface="Arial" panose="020B0604020202020204" pitchFamily="34" charset="0"/>
              </a:rPr>
              <a:t>HARSHA GV</a:t>
            </a:r>
          </a:p>
          <a:p>
            <a:pPr algn="l"/>
            <a:r>
              <a:rPr lang="en-US" sz="2000" b="1" dirty="0">
                <a:solidFill>
                  <a:schemeClr val="bg1"/>
                </a:solidFill>
                <a:latin typeface="+mj-lt"/>
                <a:cs typeface="Arial" panose="020B0604020202020204" pitchFamily="34" charset="0"/>
              </a:rPr>
              <a:t>SRN:  R19MBA83</a:t>
            </a:r>
          </a:p>
          <a:p>
            <a:pPr algn="l"/>
            <a:r>
              <a:rPr lang="en-US" sz="2000" b="1" dirty="0">
                <a:solidFill>
                  <a:schemeClr val="bg1"/>
                </a:solidFill>
                <a:cs typeface="Arial" panose="020B0604020202020204" pitchFamily="34" charset="0"/>
              </a:rPr>
              <a:t>Date: 20 Aug 2021</a:t>
            </a:r>
          </a:p>
          <a:p>
            <a:pPr algn="l"/>
            <a:endParaRPr lang="en-US" b="1" dirty="0">
              <a:solidFill>
                <a:schemeClr val="bg1"/>
              </a:solidFill>
              <a:cs typeface="Arial" panose="020B0604020202020204" pitchFamily="34" charset="0"/>
            </a:endParaRPr>
          </a:p>
          <a:p>
            <a:pPr algn="l"/>
            <a:endParaRPr lang="en-US" b="1" dirty="0">
              <a:solidFill>
                <a:schemeClr val="bg1"/>
              </a:solidFill>
              <a:latin typeface="+mj-lt"/>
              <a:cs typeface="Arial" panose="020B0604020202020204" pitchFamily="34" charset="0"/>
            </a:endParaRPr>
          </a:p>
        </p:txBody>
      </p:sp>
      <p:sp>
        <p:nvSpPr>
          <p:cNvPr id="7" name="Title 1"/>
          <p:cNvSpPr txBox="1">
            <a:spLocks/>
          </p:cNvSpPr>
          <p:nvPr/>
        </p:nvSpPr>
        <p:spPr>
          <a:xfrm>
            <a:off x="5485425" y="6119446"/>
            <a:ext cx="6175069" cy="35260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Roboto Slab"/>
                <a:ea typeface="Calibri" panose="020F0502020204030204" pitchFamily="34" charset="0"/>
                <a:cs typeface="Arial" panose="020B0604020202020204" pitchFamily="34" charset="0"/>
              </a:rPr>
              <a:t>race.reva.edu.in</a:t>
            </a:r>
          </a:p>
        </p:txBody>
      </p:sp>
      <p:sp>
        <p:nvSpPr>
          <p:cNvPr id="8" name="Title 2"/>
          <p:cNvSpPr txBox="1">
            <a:spLocks/>
          </p:cNvSpPr>
          <p:nvPr/>
        </p:nvSpPr>
        <p:spPr>
          <a:xfrm>
            <a:off x="6646333" y="271291"/>
            <a:ext cx="5267501" cy="579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IN" sz="1400" b="1" i="0" u="none" strike="noStrike" kern="1200" cap="none" spc="0" normalizeH="0" baseline="0" noProof="0" dirty="0">
                <a:ln>
                  <a:noFill/>
                </a:ln>
                <a:solidFill>
                  <a:srgbClr val="595959"/>
                </a:solidFill>
                <a:effectLst/>
                <a:uLnTx/>
                <a:uFillTx/>
                <a:latin typeface="Roboto Slab"/>
                <a:ea typeface="+mj-ea"/>
                <a:cs typeface="+mj-cs"/>
              </a:rPr>
              <a:t>REVA Academy for Corporate Excellence (RACE)</a:t>
            </a:r>
          </a:p>
        </p:txBody>
      </p:sp>
      <p:sp>
        <p:nvSpPr>
          <p:cNvPr id="4" name="Rectangle 3"/>
          <p:cNvSpPr/>
          <p:nvPr/>
        </p:nvSpPr>
        <p:spPr>
          <a:xfrm>
            <a:off x="8041485" y="4708939"/>
            <a:ext cx="3714543" cy="1138773"/>
          </a:xfrm>
          <a:prstGeom prst="rect">
            <a:avLst/>
          </a:prstGeom>
        </p:spPr>
        <p:txBody>
          <a:bodyPr wrap="none">
            <a:spAutoFit/>
          </a:bodyPr>
          <a:lstStyle/>
          <a:p>
            <a:pPr algn="r"/>
            <a:r>
              <a:rPr lang="en-US" sz="2000" dirty="0">
                <a:solidFill>
                  <a:schemeClr val="bg1"/>
                </a:solidFill>
                <a:cs typeface="Arial" panose="020B0604020202020204" pitchFamily="34" charset="0"/>
              </a:rPr>
              <a:t> </a:t>
            </a:r>
            <a:r>
              <a:rPr lang="en-US" sz="2000" b="1" dirty="0">
                <a:solidFill>
                  <a:schemeClr val="bg1"/>
                </a:solidFill>
                <a:cs typeface="Arial" panose="020B0604020202020204" pitchFamily="34" charset="0"/>
              </a:rPr>
              <a:t>PGDM in Business Analytics</a:t>
            </a:r>
          </a:p>
          <a:p>
            <a:pPr algn="r"/>
            <a:endParaRPr lang="en-US" sz="1600" dirty="0">
              <a:solidFill>
                <a:schemeClr val="bg1"/>
              </a:solidFill>
              <a:cs typeface="Arial" panose="020B0604020202020204" pitchFamily="34" charset="0"/>
            </a:endParaRPr>
          </a:p>
          <a:p>
            <a:pPr algn="r"/>
            <a:r>
              <a:rPr lang="en-US" sz="1600" dirty="0">
                <a:solidFill>
                  <a:schemeClr val="bg1"/>
                </a:solidFill>
                <a:cs typeface="Arial" panose="020B0604020202020204" pitchFamily="34" charset="0"/>
              </a:rPr>
              <a:t>Capstone Project Presentation</a:t>
            </a:r>
          </a:p>
          <a:p>
            <a:pPr algn="r"/>
            <a:r>
              <a:rPr lang="en-US" sz="1600" dirty="0">
                <a:solidFill>
                  <a:schemeClr val="bg1"/>
                </a:solidFill>
                <a:cs typeface="Arial" panose="020B0604020202020204" pitchFamily="34" charset="0"/>
              </a:rPr>
              <a:t>Year: I</a:t>
            </a:r>
          </a:p>
        </p:txBody>
      </p:sp>
    </p:spTree>
    <p:extLst>
      <p:ext uri="{BB962C8B-B14F-4D97-AF65-F5344CB8AC3E}">
        <p14:creationId xmlns:p14="http://schemas.microsoft.com/office/powerpoint/2010/main" val="11849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sp>
        <p:nvSpPr>
          <p:cNvPr id="9" name="Rectangle 8"/>
          <p:cNvSpPr/>
          <p:nvPr/>
        </p:nvSpPr>
        <p:spPr>
          <a:xfrm>
            <a:off x="5991368" y="1118107"/>
            <a:ext cx="5991368" cy="369332"/>
          </a:xfrm>
          <a:prstGeom prst="rect">
            <a:avLst/>
          </a:prstGeom>
        </p:spPr>
        <p:txBody>
          <a:bodyPr wrap="square">
            <a:spAutoFit/>
          </a:bodyPr>
          <a:lstStyle/>
          <a:p>
            <a:r>
              <a:rPr lang="en-US" altLang="ko-KR" dirty="0">
                <a:solidFill>
                  <a:schemeClr val="tx1">
                    <a:lumMod val="75000"/>
                    <a:lumOff val="25000"/>
                  </a:schemeClr>
                </a:solidFill>
                <a:cs typeface="Arial" pitchFamily="34" charset="0"/>
              </a:rPr>
              <a:t>Primary &amp; Secondary Objectives | Expected Outcome</a:t>
            </a:r>
          </a:p>
        </p:txBody>
      </p:sp>
      <p:sp>
        <p:nvSpPr>
          <p:cNvPr id="5" name="TextBox 4">
            <a:extLst>
              <a:ext uri="{FF2B5EF4-FFF2-40B4-BE49-F238E27FC236}">
                <a16:creationId xmlns:a16="http://schemas.microsoft.com/office/drawing/2014/main" id="{5D53A1F4-A765-4462-8C20-E173BD17794D}"/>
              </a:ext>
            </a:extLst>
          </p:cNvPr>
          <p:cNvSpPr txBox="1"/>
          <p:nvPr/>
        </p:nvSpPr>
        <p:spPr>
          <a:xfrm>
            <a:off x="605052" y="1487439"/>
            <a:ext cx="11377684" cy="3570849"/>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Expected outcome.</a:t>
            </a:r>
            <a:endParaRPr lang="en-US" sz="1800" dirty="0">
              <a:effectLst/>
              <a:latin typeface="Times New Roman" panose="02020603050405020304" pitchFamily="18" charset="0"/>
              <a:ea typeface="Times New Roman" panose="02020603050405020304" pitchFamily="18" charset="0"/>
            </a:endParaRPr>
          </a:p>
          <a:p>
            <a:pPr marL="342900" indent="-342900" algn="just">
              <a:lnSpc>
                <a:spcPct val="115000"/>
              </a:lnSpc>
              <a:buFont typeface="+mj-lt"/>
              <a:buAutoNum type="arabicParenR"/>
            </a:pPr>
            <a:r>
              <a:rPr lang="en-US" dirty="0">
                <a:latin typeface="Times New Roman" panose="02020603050405020304" pitchFamily="18" charset="0"/>
              </a:rPr>
              <a:t>Understand the sentiments trend analysis.</a:t>
            </a:r>
          </a:p>
          <a:p>
            <a:pPr marL="342900" indent="-342900" algn="just">
              <a:lnSpc>
                <a:spcPct val="115000"/>
              </a:lnSpc>
              <a:buFont typeface="+mj-lt"/>
              <a:buAutoNum type="arabicParenR"/>
            </a:pPr>
            <a:r>
              <a:rPr lang="en-US" dirty="0">
                <a:latin typeface="Times New Roman" panose="02020603050405020304" pitchFamily="18" charset="0"/>
              </a:rPr>
              <a:t>How efficiently the Lexicons are able to predict the sentiments. </a:t>
            </a:r>
          </a:p>
          <a:p>
            <a:pPr marL="342900" indent="-342900" algn="just">
              <a:lnSpc>
                <a:spcPct val="115000"/>
              </a:lnSpc>
              <a:buFont typeface="+mj-lt"/>
              <a:buAutoNum type="arabicParenR"/>
            </a:pPr>
            <a:r>
              <a:rPr lang="en-US" dirty="0">
                <a:latin typeface="Times New Roman" panose="02020603050405020304" pitchFamily="18" charset="0"/>
              </a:rPr>
              <a:t>In building the optimized model , having better accuracy in Predicting the Sentiments.</a:t>
            </a:r>
          </a:p>
          <a:p>
            <a:pPr marL="342900" indent="-342900" algn="just">
              <a:lnSpc>
                <a:spcPct val="115000"/>
              </a:lnSpc>
              <a:buFont typeface="+mj-lt"/>
              <a:buAutoNum type="arabicParenR"/>
            </a:pPr>
            <a:r>
              <a:rPr lang="en-US" dirty="0">
                <a:latin typeface="Times New Roman" panose="02020603050405020304" pitchFamily="18" charset="0"/>
              </a:rPr>
              <a:t>Understand the Avg words analysis and Average Length analysis.</a:t>
            </a:r>
          </a:p>
          <a:p>
            <a:pPr marL="342900" indent="-342900" algn="just">
              <a:lnSpc>
                <a:spcPct val="115000"/>
              </a:lnSpc>
              <a:buFont typeface="+mj-lt"/>
              <a:buAutoNum type="arabicParenR"/>
            </a:pPr>
            <a:r>
              <a:rPr lang="en-US" dirty="0">
                <a:latin typeface="Times New Roman" panose="02020603050405020304" pitchFamily="18" charset="0"/>
              </a:rPr>
              <a:t>Understand the improvement areas using SWOT analysis.</a:t>
            </a:r>
          </a:p>
          <a:p>
            <a:pPr marL="342900" indent="-342900" algn="just">
              <a:lnSpc>
                <a:spcPct val="115000"/>
              </a:lnSpc>
              <a:buFont typeface="+mj-lt"/>
              <a:buAutoNum type="arabicParenR"/>
            </a:pPr>
            <a:r>
              <a:rPr lang="en-US" dirty="0">
                <a:latin typeface="Times New Roman" panose="02020603050405020304" pitchFamily="18" charset="0"/>
              </a:rPr>
              <a:t>Based on the outcome, brand can work towards </a:t>
            </a:r>
            <a:r>
              <a:rPr lang="en-IN" dirty="0">
                <a:latin typeface="Times New Roman" panose="02020603050405020304" pitchFamily="18" charset="0"/>
              </a:rPr>
              <a:t>decreasing the complaints and Negative only sentiment. Increase in praise and positive only sentiment.</a:t>
            </a:r>
          </a:p>
          <a:p>
            <a:pPr algn="just">
              <a:lnSpc>
                <a:spcPct val="115000"/>
              </a:lnSpc>
            </a:pPr>
            <a:endParaRPr lang="en-US" dirty="0">
              <a:latin typeface="Times New Roman" panose="02020603050405020304" pitchFamily="18" charset="0"/>
            </a:endParaRPr>
          </a:p>
          <a:p>
            <a:pPr marL="342900" indent="-342900" algn="just">
              <a:lnSpc>
                <a:spcPct val="115000"/>
              </a:lnSpc>
              <a:buFont typeface="+mj-lt"/>
              <a:buAutoNum type="arabicParenR"/>
            </a:pPr>
            <a:endParaRPr lang="en-US" dirty="0">
              <a:latin typeface="Times New Roman" panose="02020603050405020304" pitchFamily="18" charset="0"/>
            </a:endParaRPr>
          </a:p>
          <a:p>
            <a:pPr marL="342900" indent="-342900" algn="just">
              <a:lnSpc>
                <a:spcPct val="115000"/>
              </a:lnSpc>
              <a:buFont typeface="+mj-lt"/>
              <a:buAutoNum type="arabicParenR"/>
            </a:pPr>
            <a:endParaRPr lang="en-US" dirty="0">
              <a:latin typeface="Times New Roman" panose="02020603050405020304" pitchFamily="18" charset="0"/>
            </a:endParaRPr>
          </a:p>
        </p:txBody>
      </p:sp>
    </p:spTree>
    <p:extLst>
      <p:ext uri="{BB962C8B-B14F-4D97-AF65-F5344CB8AC3E}">
        <p14:creationId xmlns:p14="http://schemas.microsoft.com/office/powerpoint/2010/main" val="189384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sp>
        <p:nvSpPr>
          <p:cNvPr id="3" name="TextBox 2"/>
          <p:cNvSpPr txBox="1"/>
          <p:nvPr/>
        </p:nvSpPr>
        <p:spPr>
          <a:xfrm>
            <a:off x="7069540" y="1132764"/>
            <a:ext cx="4699127" cy="369332"/>
          </a:xfrm>
          <a:prstGeom prst="rect">
            <a:avLst/>
          </a:prstGeom>
          <a:noFill/>
        </p:spPr>
        <p:txBody>
          <a:bodyPr wrap="square" rtlCol="0">
            <a:spAutoFit/>
          </a:bodyPr>
          <a:lstStyle/>
          <a:p>
            <a:pPr algn="r"/>
            <a:r>
              <a:rPr lang="en-US" dirty="0"/>
              <a:t>Conceptual Framework | Research Design</a:t>
            </a:r>
          </a:p>
        </p:txBody>
      </p:sp>
      <p:sp>
        <p:nvSpPr>
          <p:cNvPr id="4" name="TextBox 3">
            <a:extLst>
              <a:ext uri="{FF2B5EF4-FFF2-40B4-BE49-F238E27FC236}">
                <a16:creationId xmlns:a16="http://schemas.microsoft.com/office/drawing/2014/main" id="{42BD0820-E0A4-49E5-9161-B3D0E2D48C1A}"/>
              </a:ext>
            </a:extLst>
          </p:cNvPr>
          <p:cNvSpPr txBox="1"/>
          <p:nvPr/>
        </p:nvSpPr>
        <p:spPr>
          <a:xfrm>
            <a:off x="339226" y="1502096"/>
            <a:ext cx="4699127" cy="369332"/>
          </a:xfrm>
          <a:prstGeom prst="rect">
            <a:avLst/>
          </a:prstGeom>
          <a:noFill/>
        </p:spPr>
        <p:txBody>
          <a:bodyPr wrap="square" rtlCol="0">
            <a:spAutoFit/>
          </a:bodyPr>
          <a:lstStyle/>
          <a:p>
            <a:r>
              <a:rPr lang="en-US" dirty="0"/>
              <a:t>Conceptual Framework</a:t>
            </a:r>
          </a:p>
        </p:txBody>
      </p:sp>
      <p:sp>
        <p:nvSpPr>
          <p:cNvPr id="6" name="TextBox 5">
            <a:extLst>
              <a:ext uri="{FF2B5EF4-FFF2-40B4-BE49-F238E27FC236}">
                <a16:creationId xmlns:a16="http://schemas.microsoft.com/office/drawing/2014/main" id="{FA99549C-CF49-40E3-B0EA-9DF96697380D}"/>
              </a:ext>
            </a:extLst>
          </p:cNvPr>
          <p:cNvSpPr txBox="1"/>
          <p:nvPr/>
        </p:nvSpPr>
        <p:spPr>
          <a:xfrm>
            <a:off x="489338" y="2020177"/>
            <a:ext cx="11309077" cy="2615203"/>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Text Cleaning.</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Labelling the Reviews 2 class (Positive and negative) and 5 class (complaints</a:t>
            </a:r>
            <a:r>
              <a:rPr lang="en-US" sz="1800" dirty="0">
                <a:solidFill>
                  <a:srgbClr val="000000"/>
                </a:solidFill>
                <a:effectLst/>
                <a:latin typeface="Times New Roman" panose="02020603050405020304" pitchFamily="18" charset="0"/>
                <a:ea typeface="Calibri" panose="020F0502020204030204" pitchFamily="34" charset="0"/>
              </a:rPr>
              <a:t>, Negative only, Positive only and praises</a:t>
            </a:r>
            <a:r>
              <a:rPr lang="en-IN" sz="1800" dirty="0">
                <a:solidFill>
                  <a:srgbClr val="000000"/>
                </a:solidFill>
                <a:effectLst/>
                <a:latin typeface="Times New Roman" panose="02020603050405020304" pitchFamily="18" charset="0"/>
                <a:ea typeface="Calibri" panose="020F0502020204030204" pitchFamily="34" charset="0"/>
              </a:rPr>
              <a:t>) to understand the sentiments.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Identifying the best lexicon NRC VS Vader which give better results.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Test the 2 class and 5 class sentiments with Naive Bayesian and SVM (support vector Machine) models.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Analyse the Average word count and Average length of the reviews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Analyse the complaints and Praises to generate insights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IN" sz="1800" dirty="0">
                <a:solidFill>
                  <a:srgbClr val="000000"/>
                </a:solidFill>
                <a:effectLst/>
                <a:latin typeface="Times New Roman" panose="02020603050405020304" pitchFamily="18" charset="0"/>
                <a:ea typeface="Calibri" panose="020F0502020204030204" pitchFamily="34" charset="0"/>
              </a:rPr>
              <a:t>Analyse the product features contributing to sentiments performance over the period of time to generate insights.</a:t>
            </a:r>
            <a:endParaRPr lang="en-US"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87666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Methodology</a:t>
            </a:r>
          </a:p>
        </p:txBody>
      </p:sp>
      <p:sp>
        <p:nvSpPr>
          <p:cNvPr id="3" name="TextBox 2"/>
          <p:cNvSpPr txBox="1"/>
          <p:nvPr/>
        </p:nvSpPr>
        <p:spPr>
          <a:xfrm>
            <a:off x="7069540" y="1132764"/>
            <a:ext cx="4699127" cy="369332"/>
          </a:xfrm>
          <a:prstGeom prst="rect">
            <a:avLst/>
          </a:prstGeom>
          <a:noFill/>
        </p:spPr>
        <p:txBody>
          <a:bodyPr wrap="square" rtlCol="0">
            <a:spAutoFit/>
          </a:bodyPr>
          <a:lstStyle/>
          <a:p>
            <a:pPr algn="r"/>
            <a:r>
              <a:rPr lang="en-US" dirty="0"/>
              <a:t>Conceptual Framework | Research Design</a:t>
            </a:r>
          </a:p>
        </p:txBody>
      </p:sp>
      <p:sp>
        <p:nvSpPr>
          <p:cNvPr id="4" name="TextBox 3">
            <a:extLst>
              <a:ext uri="{FF2B5EF4-FFF2-40B4-BE49-F238E27FC236}">
                <a16:creationId xmlns:a16="http://schemas.microsoft.com/office/drawing/2014/main" id="{42BD0820-E0A4-49E5-9161-B3D0E2D48C1A}"/>
              </a:ext>
            </a:extLst>
          </p:cNvPr>
          <p:cNvSpPr txBox="1"/>
          <p:nvPr/>
        </p:nvSpPr>
        <p:spPr>
          <a:xfrm>
            <a:off x="339226" y="1502096"/>
            <a:ext cx="4699127" cy="369332"/>
          </a:xfrm>
          <a:prstGeom prst="rect">
            <a:avLst/>
          </a:prstGeom>
          <a:noFill/>
        </p:spPr>
        <p:txBody>
          <a:bodyPr wrap="square" rtlCol="0">
            <a:spAutoFit/>
          </a:bodyPr>
          <a:lstStyle/>
          <a:p>
            <a:r>
              <a:rPr lang="en-US" dirty="0"/>
              <a:t>Research Design</a:t>
            </a:r>
          </a:p>
        </p:txBody>
      </p:sp>
      <p:sp>
        <p:nvSpPr>
          <p:cNvPr id="6" name="TextBox 5">
            <a:extLst>
              <a:ext uri="{FF2B5EF4-FFF2-40B4-BE49-F238E27FC236}">
                <a16:creationId xmlns:a16="http://schemas.microsoft.com/office/drawing/2014/main" id="{FA99549C-CF49-40E3-B0EA-9DF96697380D}"/>
              </a:ext>
            </a:extLst>
          </p:cNvPr>
          <p:cNvSpPr txBox="1"/>
          <p:nvPr/>
        </p:nvSpPr>
        <p:spPr>
          <a:xfrm>
            <a:off x="489339" y="2020177"/>
            <a:ext cx="11279328" cy="4526496"/>
          </a:xfrm>
          <a:prstGeom prst="rect">
            <a:avLst/>
          </a:prstGeom>
          <a:noFill/>
        </p:spPr>
        <p:txBody>
          <a:bodyPr wrap="square">
            <a:spAutoFit/>
          </a:bodyPr>
          <a:lstStyle/>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Leverage on Text analytics using TDSP process.</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1. Business Understanding</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2. Data Acquisition and understanding</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a)	Use web scrapping of woohoo brand Google reviews to collect customer reviews/ comments. </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b)	Text cleaning</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c)	Labelling 2 class and 5 Class sentiments</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d)	Feature data set (Identifying and labelling features) </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e)	Exploratory </a:t>
            </a:r>
          </a:p>
          <a:p>
            <a:pPr lvl="1" algn="just">
              <a:lnSpc>
                <a:spcPct val="115000"/>
              </a:lnSpc>
            </a:pPr>
            <a:r>
              <a:rPr lang="en-IN" dirty="0">
                <a:solidFill>
                  <a:srgbClr val="000000"/>
                </a:solidFill>
                <a:effectLst/>
                <a:latin typeface="Times New Roman" panose="02020603050405020304" pitchFamily="18" charset="0"/>
                <a:ea typeface="Calibri" panose="020F0502020204030204" pitchFamily="34" charset="0"/>
              </a:rPr>
              <a:t>f)	Document matrix (Bag of Words (</a:t>
            </a:r>
            <a:r>
              <a:rPr lang="en-IN" dirty="0" err="1">
                <a:solidFill>
                  <a:srgbClr val="000000"/>
                </a:solidFill>
                <a:effectLst/>
                <a:latin typeface="Times New Roman" panose="02020603050405020304" pitchFamily="18" charset="0"/>
                <a:ea typeface="Calibri" panose="020F0502020204030204" pitchFamily="34" charset="0"/>
              </a:rPr>
              <a:t>BoW</a:t>
            </a:r>
            <a:r>
              <a:rPr lang="en-IN" dirty="0">
                <a:solidFill>
                  <a:srgbClr val="000000"/>
                </a:solidFill>
                <a:effectLst/>
                <a:latin typeface="Times New Roman" panose="02020603050405020304" pitchFamily="18" charset="0"/>
                <a:ea typeface="Calibri" panose="020F0502020204030204" pitchFamily="34" charset="0"/>
              </a:rPr>
              <a:t>) using Count Vectorizer and TFIDF)</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3. Modelling – Model training and Evaluation for 2 class and 5 class sentiments</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4. Deployment </a:t>
            </a:r>
          </a:p>
          <a:p>
            <a:pPr marR="0" lvl="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5. Customer Acceptance</a:t>
            </a:r>
          </a:p>
          <a:p>
            <a:pPr marL="800100" lvl="1" indent="-342900" algn="just">
              <a:lnSpc>
                <a:spcPct val="115000"/>
              </a:lnSpc>
              <a:buFont typeface="+mj-lt"/>
              <a:buAutoNum type="arabicPeriod"/>
            </a:pPr>
            <a:endParaRPr lang="en-IN" dirty="0">
              <a:solidFill>
                <a:srgbClr val="000000"/>
              </a:solidFill>
              <a:latin typeface="Times New Roman" panose="02020603050405020304" pitchFamily="18" charset="0"/>
              <a:ea typeface="Calibri" panose="020F0502020204030204" pitchFamily="34" charset="0"/>
            </a:endParaRPr>
          </a:p>
          <a:p>
            <a:pPr marL="342900" marR="0" lvl="0" indent="-342900" algn="just">
              <a:lnSpc>
                <a:spcPct val="115000"/>
              </a:lnSpc>
              <a:spcBef>
                <a:spcPts val="0"/>
              </a:spcBef>
              <a:spcAft>
                <a:spcPts val="0"/>
              </a:spcAft>
              <a:buFont typeface="+mj-lt"/>
              <a:buAutoNum type="arabicPeriod"/>
            </a:pPr>
            <a:endParaRPr lang="en-IN" sz="1800" dirty="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238834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grpSp>
        <p:nvGrpSpPr>
          <p:cNvPr id="6" name="Group 5">
            <a:extLst>
              <a:ext uri="{FF2B5EF4-FFF2-40B4-BE49-F238E27FC236}">
                <a16:creationId xmlns:a16="http://schemas.microsoft.com/office/drawing/2014/main" id="{544374D3-5954-4B5E-82CA-B540E8075399}"/>
              </a:ext>
            </a:extLst>
          </p:cNvPr>
          <p:cNvGrpSpPr/>
          <p:nvPr/>
        </p:nvGrpSpPr>
        <p:grpSpPr>
          <a:xfrm>
            <a:off x="4103359" y="1429604"/>
            <a:ext cx="7552380" cy="4833397"/>
            <a:chOff x="272764" y="1479031"/>
            <a:chExt cx="7552380" cy="4833397"/>
          </a:xfrm>
        </p:grpSpPr>
        <p:sp>
          <p:nvSpPr>
            <p:cNvPr id="7" name="TextBox 6">
              <a:extLst>
                <a:ext uri="{FF2B5EF4-FFF2-40B4-BE49-F238E27FC236}">
                  <a16:creationId xmlns:a16="http://schemas.microsoft.com/office/drawing/2014/main" id="{C8AAD6F1-E42E-4264-82D7-0AA82A2C5850}"/>
                </a:ext>
              </a:extLst>
            </p:cNvPr>
            <p:cNvSpPr txBox="1"/>
            <p:nvPr/>
          </p:nvSpPr>
          <p:spPr>
            <a:xfrm>
              <a:off x="313037" y="1479031"/>
              <a:ext cx="2653499" cy="646331"/>
            </a:xfrm>
            <a:prstGeom prst="rect">
              <a:avLst/>
            </a:prstGeom>
            <a:noFill/>
            <a:ln>
              <a:solidFill>
                <a:schemeClr val="tx1"/>
              </a:solidFill>
            </a:ln>
          </p:spPr>
          <p:txBody>
            <a:bodyPr wrap="square" rtlCol="0">
              <a:spAutoFit/>
            </a:bodyPr>
            <a:lstStyle/>
            <a:p>
              <a:r>
                <a:rPr lang="en-US" sz="1200" dirty="0"/>
                <a:t>Multiple Brands in the market.</a:t>
              </a:r>
            </a:p>
            <a:p>
              <a:r>
                <a:rPr lang="en-US" sz="1200" dirty="0"/>
                <a:t>Want to sell Gift card of there brand </a:t>
              </a:r>
            </a:p>
          </p:txBody>
        </p:sp>
        <p:sp>
          <p:nvSpPr>
            <p:cNvPr id="8" name="TextBox 7">
              <a:extLst>
                <a:ext uri="{FF2B5EF4-FFF2-40B4-BE49-F238E27FC236}">
                  <a16:creationId xmlns:a16="http://schemas.microsoft.com/office/drawing/2014/main" id="{5862EA7C-E097-48E8-A954-59EA67F8EFB9}"/>
                </a:ext>
              </a:extLst>
            </p:cNvPr>
            <p:cNvSpPr txBox="1"/>
            <p:nvPr/>
          </p:nvSpPr>
          <p:spPr>
            <a:xfrm>
              <a:off x="6401716" y="5825943"/>
              <a:ext cx="1182129" cy="461665"/>
            </a:xfrm>
            <a:prstGeom prst="rect">
              <a:avLst/>
            </a:prstGeom>
            <a:noFill/>
            <a:ln>
              <a:solidFill>
                <a:schemeClr val="tx1"/>
              </a:solidFill>
            </a:ln>
          </p:spPr>
          <p:txBody>
            <a:bodyPr wrap="square" rtlCol="0">
              <a:spAutoFit/>
            </a:bodyPr>
            <a:lstStyle/>
            <a:p>
              <a:r>
                <a:rPr lang="en-US" sz="1200" dirty="0"/>
                <a:t>Institutional customers </a:t>
              </a:r>
            </a:p>
          </p:txBody>
        </p:sp>
        <p:sp>
          <p:nvSpPr>
            <p:cNvPr id="9" name="TextBox 8">
              <a:extLst>
                <a:ext uri="{FF2B5EF4-FFF2-40B4-BE49-F238E27FC236}">
                  <a16:creationId xmlns:a16="http://schemas.microsoft.com/office/drawing/2014/main" id="{DE2B1103-ACF3-448A-98CE-57A0A4F9AD7F}"/>
                </a:ext>
              </a:extLst>
            </p:cNvPr>
            <p:cNvSpPr txBox="1"/>
            <p:nvPr/>
          </p:nvSpPr>
          <p:spPr>
            <a:xfrm>
              <a:off x="4523433" y="4951755"/>
              <a:ext cx="1117142" cy="461665"/>
            </a:xfrm>
            <a:prstGeom prst="rect">
              <a:avLst/>
            </a:prstGeom>
            <a:noFill/>
            <a:ln>
              <a:solidFill>
                <a:schemeClr val="tx1"/>
              </a:solidFill>
            </a:ln>
          </p:spPr>
          <p:txBody>
            <a:bodyPr wrap="square" rtlCol="0">
              <a:spAutoFit/>
            </a:bodyPr>
            <a:lstStyle/>
            <a:p>
              <a:r>
                <a:rPr lang="en-US" sz="1200" dirty="0"/>
                <a:t>Individual  customers </a:t>
              </a:r>
            </a:p>
          </p:txBody>
        </p:sp>
        <p:sp>
          <p:nvSpPr>
            <p:cNvPr id="10" name="TextBox 9">
              <a:extLst>
                <a:ext uri="{FF2B5EF4-FFF2-40B4-BE49-F238E27FC236}">
                  <a16:creationId xmlns:a16="http://schemas.microsoft.com/office/drawing/2014/main" id="{4E879D58-666A-437B-A47B-BDB6700E123F}"/>
                </a:ext>
              </a:extLst>
            </p:cNvPr>
            <p:cNvSpPr txBox="1"/>
            <p:nvPr/>
          </p:nvSpPr>
          <p:spPr>
            <a:xfrm>
              <a:off x="272764" y="2570205"/>
              <a:ext cx="2653499" cy="646331"/>
            </a:xfrm>
            <a:prstGeom prst="rect">
              <a:avLst/>
            </a:prstGeom>
            <a:noFill/>
            <a:ln>
              <a:solidFill>
                <a:schemeClr val="tx1"/>
              </a:solidFill>
            </a:ln>
          </p:spPr>
          <p:txBody>
            <a:bodyPr wrap="square" rtlCol="0">
              <a:spAutoFit/>
            </a:bodyPr>
            <a:lstStyle/>
            <a:p>
              <a:pPr algn="ctr"/>
              <a:r>
                <a:rPr lang="en-US" sz="1200" dirty="0"/>
                <a:t>Approach the Gift card company to sell Authorized by RBI to sell Gift card – Using Woohoo App</a:t>
              </a:r>
            </a:p>
          </p:txBody>
        </p:sp>
        <p:cxnSp>
          <p:nvCxnSpPr>
            <p:cNvPr id="11" name="Straight Arrow Connector 10">
              <a:extLst>
                <a:ext uri="{FF2B5EF4-FFF2-40B4-BE49-F238E27FC236}">
                  <a16:creationId xmlns:a16="http://schemas.microsoft.com/office/drawing/2014/main" id="{7863DA73-1B19-4935-91CA-06D00EF06349}"/>
                </a:ext>
              </a:extLst>
            </p:cNvPr>
            <p:cNvCxnSpPr/>
            <p:nvPr/>
          </p:nvCxnSpPr>
          <p:spPr>
            <a:xfrm>
              <a:off x="1499286" y="2125362"/>
              <a:ext cx="0" cy="444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A3064A-F70D-4F10-828D-EFC98CC2E063}"/>
                </a:ext>
              </a:extLst>
            </p:cNvPr>
            <p:cNvCxnSpPr>
              <a:cxnSpLocks/>
            </p:cNvCxnSpPr>
            <p:nvPr/>
          </p:nvCxnSpPr>
          <p:spPr>
            <a:xfrm flipV="1">
              <a:off x="6966747" y="5393272"/>
              <a:ext cx="4980" cy="4216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B1EF79-BDDC-4871-BC16-282BD1114BDC}"/>
                </a:ext>
              </a:extLst>
            </p:cNvPr>
            <p:cNvCxnSpPr>
              <a:cxnSpLocks/>
            </p:cNvCxnSpPr>
            <p:nvPr/>
          </p:nvCxnSpPr>
          <p:spPr>
            <a:xfrm flipV="1">
              <a:off x="5072906" y="4477949"/>
              <a:ext cx="0" cy="442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340B0D5-0A6D-4B6B-A236-6EABB22AA1E9}"/>
                </a:ext>
              </a:extLst>
            </p:cNvPr>
            <p:cNvSpPr txBox="1"/>
            <p:nvPr/>
          </p:nvSpPr>
          <p:spPr>
            <a:xfrm>
              <a:off x="4551349" y="2490192"/>
              <a:ext cx="2653499" cy="646331"/>
            </a:xfrm>
            <a:prstGeom prst="rect">
              <a:avLst/>
            </a:prstGeom>
            <a:noFill/>
            <a:ln>
              <a:solidFill>
                <a:schemeClr val="tx1"/>
              </a:solidFill>
            </a:ln>
          </p:spPr>
          <p:txBody>
            <a:bodyPr wrap="square" rtlCol="0">
              <a:spAutoFit/>
            </a:bodyPr>
            <a:lstStyle/>
            <a:p>
              <a:pPr algn="ctr"/>
              <a:r>
                <a:rPr lang="en-US" sz="1200" dirty="0"/>
                <a:t>Every card will have  T&amp;C and expiry Validity based on which the card will be redeemed</a:t>
              </a:r>
            </a:p>
          </p:txBody>
        </p:sp>
        <p:sp>
          <p:nvSpPr>
            <p:cNvPr id="15" name="TextBox 14">
              <a:extLst>
                <a:ext uri="{FF2B5EF4-FFF2-40B4-BE49-F238E27FC236}">
                  <a16:creationId xmlns:a16="http://schemas.microsoft.com/office/drawing/2014/main" id="{AD71B5BD-5FBF-4522-B575-3189038C855D}"/>
                </a:ext>
              </a:extLst>
            </p:cNvPr>
            <p:cNvSpPr txBox="1"/>
            <p:nvPr/>
          </p:nvSpPr>
          <p:spPr>
            <a:xfrm>
              <a:off x="378941" y="3667378"/>
              <a:ext cx="2510939" cy="461665"/>
            </a:xfrm>
            <a:prstGeom prst="rect">
              <a:avLst/>
            </a:prstGeom>
            <a:noFill/>
            <a:ln>
              <a:solidFill>
                <a:schemeClr val="tx1"/>
              </a:solidFill>
            </a:ln>
          </p:spPr>
          <p:txBody>
            <a:bodyPr wrap="square" rtlCol="0">
              <a:spAutoFit/>
            </a:bodyPr>
            <a:lstStyle/>
            <a:p>
              <a:r>
                <a:rPr lang="en-US" sz="1200" dirty="0"/>
                <a:t>Gift Sold/ Purchased through Online and offline stores</a:t>
              </a:r>
            </a:p>
          </p:txBody>
        </p:sp>
        <p:sp>
          <p:nvSpPr>
            <p:cNvPr id="16" name="TextBox 15">
              <a:extLst>
                <a:ext uri="{FF2B5EF4-FFF2-40B4-BE49-F238E27FC236}">
                  <a16:creationId xmlns:a16="http://schemas.microsoft.com/office/drawing/2014/main" id="{3AB197DD-0EC7-4D7B-8995-97A99DE5B72D}"/>
                </a:ext>
              </a:extLst>
            </p:cNvPr>
            <p:cNvSpPr txBox="1"/>
            <p:nvPr/>
          </p:nvSpPr>
          <p:spPr>
            <a:xfrm>
              <a:off x="1470568" y="4593114"/>
              <a:ext cx="1495968" cy="276999"/>
            </a:xfrm>
            <a:prstGeom prst="rect">
              <a:avLst/>
            </a:prstGeom>
            <a:noFill/>
            <a:ln>
              <a:solidFill>
                <a:schemeClr val="tx1"/>
              </a:solidFill>
            </a:ln>
          </p:spPr>
          <p:txBody>
            <a:bodyPr wrap="square" rtlCol="0">
              <a:spAutoFit/>
            </a:bodyPr>
            <a:lstStyle/>
            <a:p>
              <a:r>
                <a:rPr lang="en-US" sz="1200" dirty="0"/>
                <a:t>Physical Gift card</a:t>
              </a:r>
            </a:p>
          </p:txBody>
        </p:sp>
        <p:cxnSp>
          <p:nvCxnSpPr>
            <p:cNvPr id="17" name="Straight Arrow Connector 16">
              <a:extLst>
                <a:ext uri="{FF2B5EF4-FFF2-40B4-BE49-F238E27FC236}">
                  <a16:creationId xmlns:a16="http://schemas.microsoft.com/office/drawing/2014/main" id="{8A0F0214-376A-4052-86E7-A546BCD91509}"/>
                </a:ext>
              </a:extLst>
            </p:cNvPr>
            <p:cNvCxnSpPr/>
            <p:nvPr/>
          </p:nvCxnSpPr>
          <p:spPr>
            <a:xfrm>
              <a:off x="1519880" y="3216536"/>
              <a:ext cx="0" cy="444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13C81D-4209-4461-9B41-6C7584CC8CD9}"/>
                </a:ext>
              </a:extLst>
            </p:cNvPr>
            <p:cNvCxnSpPr/>
            <p:nvPr/>
          </p:nvCxnSpPr>
          <p:spPr>
            <a:xfrm>
              <a:off x="967945" y="4167842"/>
              <a:ext cx="0" cy="444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022294B-B83A-4961-9037-E79B3DAC21C5}"/>
                </a:ext>
              </a:extLst>
            </p:cNvPr>
            <p:cNvSpPr txBox="1"/>
            <p:nvPr/>
          </p:nvSpPr>
          <p:spPr>
            <a:xfrm>
              <a:off x="272764" y="4593114"/>
              <a:ext cx="1072520" cy="276999"/>
            </a:xfrm>
            <a:prstGeom prst="rect">
              <a:avLst/>
            </a:prstGeom>
            <a:noFill/>
            <a:ln>
              <a:solidFill>
                <a:schemeClr val="tx1"/>
              </a:solidFill>
            </a:ln>
          </p:spPr>
          <p:txBody>
            <a:bodyPr wrap="square" rtlCol="0">
              <a:spAutoFit/>
            </a:bodyPr>
            <a:lstStyle/>
            <a:p>
              <a:r>
                <a:rPr lang="en-US" sz="1200" dirty="0"/>
                <a:t>E Gift card</a:t>
              </a:r>
            </a:p>
          </p:txBody>
        </p:sp>
        <p:sp>
          <p:nvSpPr>
            <p:cNvPr id="20" name="TextBox 19">
              <a:extLst>
                <a:ext uri="{FF2B5EF4-FFF2-40B4-BE49-F238E27FC236}">
                  <a16:creationId xmlns:a16="http://schemas.microsoft.com/office/drawing/2014/main" id="{05984974-DEB2-4B06-B1FC-91E86E48DBAF}"/>
                </a:ext>
              </a:extLst>
            </p:cNvPr>
            <p:cNvSpPr txBox="1"/>
            <p:nvPr/>
          </p:nvSpPr>
          <p:spPr>
            <a:xfrm>
              <a:off x="2218552" y="4222579"/>
              <a:ext cx="2003797" cy="276999"/>
            </a:xfrm>
            <a:prstGeom prst="rect">
              <a:avLst/>
            </a:prstGeom>
            <a:noFill/>
            <a:ln>
              <a:noFill/>
            </a:ln>
          </p:spPr>
          <p:txBody>
            <a:bodyPr wrap="square" rtlCol="0">
              <a:spAutoFit/>
            </a:bodyPr>
            <a:lstStyle/>
            <a:p>
              <a:r>
                <a:rPr lang="en-US" sz="1200" dirty="0"/>
                <a:t>2 Types of gift card</a:t>
              </a:r>
            </a:p>
          </p:txBody>
        </p:sp>
        <p:sp>
          <p:nvSpPr>
            <p:cNvPr id="21" name="TextBox 20">
              <a:extLst>
                <a:ext uri="{FF2B5EF4-FFF2-40B4-BE49-F238E27FC236}">
                  <a16:creationId xmlns:a16="http://schemas.microsoft.com/office/drawing/2014/main" id="{FDAA0348-8E3F-4A45-80FE-663A225AD0A2}"/>
                </a:ext>
              </a:extLst>
            </p:cNvPr>
            <p:cNvSpPr txBox="1"/>
            <p:nvPr/>
          </p:nvSpPr>
          <p:spPr>
            <a:xfrm>
              <a:off x="313037" y="5666097"/>
              <a:ext cx="2510939" cy="646331"/>
            </a:xfrm>
            <a:prstGeom prst="rect">
              <a:avLst/>
            </a:prstGeom>
            <a:noFill/>
            <a:ln>
              <a:solidFill>
                <a:schemeClr val="tx1"/>
              </a:solidFill>
            </a:ln>
          </p:spPr>
          <p:txBody>
            <a:bodyPr wrap="square" rtlCol="0">
              <a:spAutoFit/>
            </a:bodyPr>
            <a:lstStyle/>
            <a:p>
              <a:r>
                <a:rPr lang="en-US" sz="1200" dirty="0"/>
                <a:t>Customers can also purchase </a:t>
              </a:r>
            </a:p>
            <a:p>
              <a:r>
                <a:rPr lang="en-US" sz="1200" dirty="0"/>
                <a:t>Promotional(discounted) and Retail Gift card</a:t>
              </a:r>
            </a:p>
          </p:txBody>
        </p:sp>
        <p:cxnSp>
          <p:nvCxnSpPr>
            <p:cNvPr id="22" name="Straight Arrow Connector 21">
              <a:extLst>
                <a:ext uri="{FF2B5EF4-FFF2-40B4-BE49-F238E27FC236}">
                  <a16:creationId xmlns:a16="http://schemas.microsoft.com/office/drawing/2014/main" id="{A3A6C297-EFEE-4FC9-AC89-39E09C471F23}"/>
                </a:ext>
              </a:extLst>
            </p:cNvPr>
            <p:cNvCxnSpPr/>
            <p:nvPr/>
          </p:nvCxnSpPr>
          <p:spPr>
            <a:xfrm>
              <a:off x="2224215" y="4147411"/>
              <a:ext cx="0" cy="444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8F6391F-7484-470F-A6B6-006156E48749}"/>
                </a:ext>
              </a:extLst>
            </p:cNvPr>
            <p:cNvCxnSpPr>
              <a:cxnSpLocks/>
            </p:cNvCxnSpPr>
            <p:nvPr/>
          </p:nvCxnSpPr>
          <p:spPr>
            <a:xfrm>
              <a:off x="967945" y="4889684"/>
              <a:ext cx="0" cy="776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B86113-D4D1-4151-8FBC-06C9D55CB8CA}"/>
                </a:ext>
              </a:extLst>
            </p:cNvPr>
            <p:cNvCxnSpPr>
              <a:cxnSpLocks/>
            </p:cNvCxnSpPr>
            <p:nvPr/>
          </p:nvCxnSpPr>
          <p:spPr>
            <a:xfrm>
              <a:off x="2224215" y="4870113"/>
              <a:ext cx="0" cy="795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F93A6D-64E7-42C1-82C5-BADCE3CCD124}"/>
                </a:ext>
              </a:extLst>
            </p:cNvPr>
            <p:cNvCxnSpPr>
              <a:cxnSpLocks/>
            </p:cNvCxnSpPr>
            <p:nvPr/>
          </p:nvCxnSpPr>
          <p:spPr>
            <a:xfrm flipV="1">
              <a:off x="5086864" y="5408862"/>
              <a:ext cx="0" cy="3949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AAF1234-63D0-4F13-B0B2-BA81B7E35332}"/>
                </a:ext>
              </a:extLst>
            </p:cNvPr>
            <p:cNvCxnSpPr>
              <a:cxnSpLocks/>
            </p:cNvCxnSpPr>
            <p:nvPr/>
          </p:nvCxnSpPr>
          <p:spPr>
            <a:xfrm>
              <a:off x="2839537" y="6161189"/>
              <a:ext cx="3562179" cy="33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1AE282E-4825-4C60-BB3A-48CEA26829E3}"/>
                </a:ext>
              </a:extLst>
            </p:cNvPr>
            <p:cNvSpPr txBox="1"/>
            <p:nvPr/>
          </p:nvSpPr>
          <p:spPr>
            <a:xfrm>
              <a:off x="6329176" y="4920564"/>
              <a:ext cx="1495968" cy="461665"/>
            </a:xfrm>
            <a:prstGeom prst="rect">
              <a:avLst/>
            </a:prstGeom>
            <a:noFill/>
            <a:ln>
              <a:solidFill>
                <a:schemeClr val="tx1"/>
              </a:solidFill>
            </a:ln>
          </p:spPr>
          <p:txBody>
            <a:bodyPr wrap="square" rtlCol="0">
              <a:spAutoFit/>
            </a:bodyPr>
            <a:lstStyle/>
            <a:p>
              <a:r>
                <a:rPr lang="en-US" sz="1200" dirty="0"/>
                <a:t>Sent to customers and employees </a:t>
              </a:r>
            </a:p>
          </p:txBody>
        </p:sp>
        <p:sp>
          <p:nvSpPr>
            <p:cNvPr id="28" name="TextBox 27">
              <a:extLst>
                <a:ext uri="{FF2B5EF4-FFF2-40B4-BE49-F238E27FC236}">
                  <a16:creationId xmlns:a16="http://schemas.microsoft.com/office/drawing/2014/main" id="{4C8C4820-2E88-45BA-B4AF-17774714B34A}"/>
                </a:ext>
              </a:extLst>
            </p:cNvPr>
            <p:cNvSpPr txBox="1"/>
            <p:nvPr/>
          </p:nvSpPr>
          <p:spPr>
            <a:xfrm>
              <a:off x="4551350" y="3634392"/>
              <a:ext cx="2653499" cy="830997"/>
            </a:xfrm>
            <a:prstGeom prst="rect">
              <a:avLst/>
            </a:prstGeom>
            <a:noFill/>
            <a:ln>
              <a:solidFill>
                <a:schemeClr val="tx1"/>
              </a:solidFill>
            </a:ln>
          </p:spPr>
          <p:txBody>
            <a:bodyPr wrap="square" rtlCol="0">
              <a:spAutoFit/>
            </a:bodyPr>
            <a:lstStyle/>
            <a:p>
              <a:pPr algn="ctr"/>
              <a:r>
                <a:rPr lang="en-US" sz="1200" dirty="0"/>
                <a:t>Customers use woohoo app to store  multiple app and save the information and use it with respective brands </a:t>
              </a:r>
            </a:p>
          </p:txBody>
        </p:sp>
        <p:cxnSp>
          <p:nvCxnSpPr>
            <p:cNvPr id="29" name="Straight Arrow Connector 28">
              <a:extLst>
                <a:ext uri="{FF2B5EF4-FFF2-40B4-BE49-F238E27FC236}">
                  <a16:creationId xmlns:a16="http://schemas.microsoft.com/office/drawing/2014/main" id="{31CA75BD-F1AA-448F-8FFC-E5103996DC28}"/>
                </a:ext>
              </a:extLst>
            </p:cNvPr>
            <p:cNvCxnSpPr>
              <a:cxnSpLocks/>
            </p:cNvCxnSpPr>
            <p:nvPr/>
          </p:nvCxnSpPr>
          <p:spPr>
            <a:xfrm flipV="1">
              <a:off x="6966747" y="4475471"/>
              <a:ext cx="0" cy="442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5AE1FD-A05A-4327-9077-A7CC63467406}"/>
                </a:ext>
              </a:extLst>
            </p:cNvPr>
            <p:cNvCxnSpPr>
              <a:cxnSpLocks/>
            </p:cNvCxnSpPr>
            <p:nvPr/>
          </p:nvCxnSpPr>
          <p:spPr>
            <a:xfrm flipV="1">
              <a:off x="5880616" y="3147845"/>
              <a:ext cx="0" cy="442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7415AC-F6A4-4394-8D9D-D864DD59BFE8}"/>
                </a:ext>
              </a:extLst>
            </p:cNvPr>
            <p:cNvCxnSpPr/>
            <p:nvPr/>
          </p:nvCxnSpPr>
          <p:spPr>
            <a:xfrm>
              <a:off x="2823976" y="5803856"/>
              <a:ext cx="22489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668C7C4F-73CA-4687-8C6B-E29F3C006A68}"/>
              </a:ext>
            </a:extLst>
          </p:cNvPr>
          <p:cNvSpPr txBox="1"/>
          <p:nvPr/>
        </p:nvSpPr>
        <p:spPr>
          <a:xfrm>
            <a:off x="241187" y="2442562"/>
            <a:ext cx="3682312" cy="1754326"/>
          </a:xfrm>
          <a:prstGeom prst="rect">
            <a:avLst/>
          </a:prstGeom>
          <a:noFill/>
        </p:spPr>
        <p:txBody>
          <a:bodyPr wrap="square" rtlCol="0">
            <a:spAutoFit/>
          </a:bodyPr>
          <a:lstStyle/>
          <a:p>
            <a:pPr algn="ctr"/>
            <a:r>
              <a:rPr lang="en-US" b="1" dirty="0"/>
              <a:t>Business understanding </a:t>
            </a:r>
          </a:p>
          <a:p>
            <a:pPr algn="ctr"/>
            <a:r>
              <a:rPr lang="en-US" b="1" dirty="0"/>
              <a:t>Flow chart.</a:t>
            </a:r>
          </a:p>
          <a:p>
            <a:pPr algn="ctr"/>
            <a:endParaRPr lang="en-US" dirty="0"/>
          </a:p>
          <a:p>
            <a:pPr algn="ctr"/>
            <a:endParaRPr lang="en-US" dirty="0"/>
          </a:p>
          <a:p>
            <a:pPr algn="ctr"/>
            <a:r>
              <a:rPr lang="en-IN" sz="1800" dirty="0">
                <a:effectLst/>
                <a:latin typeface="Times New Roman" panose="02020603050405020304" pitchFamily="18" charset="0"/>
                <a:ea typeface="Times New Roman" panose="02020603050405020304" pitchFamily="18" charset="0"/>
              </a:rPr>
              <a:t>Gift Card industry complete process... to understand the business.</a:t>
            </a:r>
            <a:endParaRPr lang="en-US" dirty="0"/>
          </a:p>
        </p:txBody>
      </p:sp>
    </p:spTree>
    <p:extLst>
      <p:ext uri="{BB962C8B-B14F-4D97-AF65-F5344CB8AC3E}">
        <p14:creationId xmlns:p14="http://schemas.microsoft.com/office/powerpoint/2010/main" val="861500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graphicFrame>
        <p:nvGraphicFramePr>
          <p:cNvPr id="6" name="Table 5">
            <a:extLst>
              <a:ext uri="{FF2B5EF4-FFF2-40B4-BE49-F238E27FC236}">
                <a16:creationId xmlns:a16="http://schemas.microsoft.com/office/drawing/2014/main" id="{189FCC49-6B89-4936-8DBB-59C957848BCE}"/>
              </a:ext>
            </a:extLst>
          </p:cNvPr>
          <p:cNvGraphicFramePr>
            <a:graphicFrameLocks noGrp="1"/>
          </p:cNvGraphicFramePr>
          <p:nvPr>
            <p:extLst>
              <p:ext uri="{D42A27DB-BD31-4B8C-83A1-F6EECF244321}">
                <p14:modId xmlns:p14="http://schemas.microsoft.com/office/powerpoint/2010/main" val="2682072518"/>
              </p:ext>
            </p:extLst>
          </p:nvPr>
        </p:nvGraphicFramePr>
        <p:xfrm>
          <a:off x="822838" y="2313950"/>
          <a:ext cx="10685419" cy="3340398"/>
        </p:xfrm>
        <a:graphic>
          <a:graphicData uri="http://schemas.openxmlformats.org/drawingml/2006/table">
            <a:tbl>
              <a:tblPr>
                <a:tableStyleId>{616DA210-FB5B-4158-B5E0-FEB733F419BA}</a:tableStyleId>
              </a:tblPr>
              <a:tblGrid>
                <a:gridCol w="902619">
                  <a:extLst>
                    <a:ext uri="{9D8B030D-6E8A-4147-A177-3AD203B41FA5}">
                      <a16:colId xmlns:a16="http://schemas.microsoft.com/office/drawing/2014/main" val="2260039346"/>
                    </a:ext>
                  </a:extLst>
                </a:gridCol>
                <a:gridCol w="1780150">
                  <a:extLst>
                    <a:ext uri="{9D8B030D-6E8A-4147-A177-3AD203B41FA5}">
                      <a16:colId xmlns:a16="http://schemas.microsoft.com/office/drawing/2014/main" val="3665888697"/>
                    </a:ext>
                  </a:extLst>
                </a:gridCol>
                <a:gridCol w="2437774">
                  <a:extLst>
                    <a:ext uri="{9D8B030D-6E8A-4147-A177-3AD203B41FA5}">
                      <a16:colId xmlns:a16="http://schemas.microsoft.com/office/drawing/2014/main" val="3806310985"/>
                    </a:ext>
                  </a:extLst>
                </a:gridCol>
                <a:gridCol w="5564876">
                  <a:extLst>
                    <a:ext uri="{9D8B030D-6E8A-4147-A177-3AD203B41FA5}">
                      <a16:colId xmlns:a16="http://schemas.microsoft.com/office/drawing/2014/main" val="2055887230"/>
                    </a:ext>
                  </a:extLst>
                </a:gridCol>
              </a:tblGrid>
              <a:tr h="196494">
                <a:tc>
                  <a:txBody>
                    <a:bodyPr/>
                    <a:lstStyle/>
                    <a:p>
                      <a:pPr algn="ctr" fontAlgn="b"/>
                      <a:r>
                        <a:rPr lang="en-US" sz="1050" b="1" i="0" u="none" strike="noStrike" dirty="0">
                          <a:solidFill>
                            <a:srgbClr val="000000"/>
                          </a:solidFill>
                          <a:effectLst/>
                          <a:latin typeface="Calibri" panose="020F0502020204030204" pitchFamily="34" charset="0"/>
                          <a:cs typeface="Calibri" panose="020F0502020204030204" pitchFamily="34" charset="0"/>
                        </a:rPr>
                        <a:t>#</a:t>
                      </a:r>
                    </a:p>
                  </a:txBody>
                  <a:tcPr marL="7809" marR="7809" marT="7809" marB="0" anchor="b"/>
                </a:tc>
                <a:tc>
                  <a:txBody>
                    <a:bodyPr/>
                    <a:lstStyle/>
                    <a:p>
                      <a:pPr algn="ctr" fontAlgn="b"/>
                      <a:r>
                        <a:rPr lang="en-US" sz="1050" b="1" i="0" u="none" strike="noStrike" dirty="0">
                          <a:solidFill>
                            <a:srgbClr val="000000"/>
                          </a:solidFill>
                          <a:effectLst/>
                          <a:latin typeface="Calibri" panose="020F0502020204030204" pitchFamily="34" charset="0"/>
                          <a:cs typeface="Calibri" panose="020F0502020204030204" pitchFamily="34" charset="0"/>
                        </a:rPr>
                        <a:t>Variables</a:t>
                      </a:r>
                    </a:p>
                  </a:txBody>
                  <a:tcPr marL="7809" marR="7809" marT="7809" marB="0" anchor="b"/>
                </a:tc>
                <a:tc>
                  <a:txBody>
                    <a:bodyPr/>
                    <a:lstStyle/>
                    <a:p>
                      <a:pPr algn="ctr" fontAlgn="b"/>
                      <a:r>
                        <a:rPr lang="en-US" sz="1050" b="1" u="none" strike="noStrike" dirty="0">
                          <a:effectLst/>
                          <a:latin typeface="Calibri" panose="020F0502020204030204" pitchFamily="34" charset="0"/>
                          <a:cs typeface="Calibri" panose="020F0502020204030204" pitchFamily="34" charset="0"/>
                        </a:rPr>
                        <a:t>Product features </a:t>
                      </a:r>
                      <a:endParaRPr lang="en-US" sz="1050" b="1"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tc>
                  <a:txBody>
                    <a:bodyPr/>
                    <a:lstStyle/>
                    <a:p>
                      <a:pPr algn="l" fontAlgn="b"/>
                      <a:r>
                        <a:rPr lang="en-US" sz="1050" b="1" u="none" strike="noStrike" dirty="0">
                          <a:effectLst/>
                          <a:latin typeface="Calibri" panose="020F0502020204030204" pitchFamily="34" charset="0"/>
                          <a:cs typeface="Calibri" panose="020F0502020204030204" pitchFamily="34" charset="0"/>
                        </a:rPr>
                        <a:t>Details.</a:t>
                      </a:r>
                      <a:endParaRPr lang="en-US" sz="1050" b="1" i="0" u="none" strike="noStrike" dirty="0">
                        <a:solidFill>
                          <a:srgbClr val="000000"/>
                        </a:solidFill>
                        <a:effectLst/>
                        <a:latin typeface="Calibri" panose="020F0502020204030204" pitchFamily="34" charset="0"/>
                        <a:cs typeface="Calibri" panose="020F0502020204030204" pitchFamily="34" charset="0"/>
                      </a:endParaRPr>
                    </a:p>
                  </a:txBody>
                  <a:tcPr marL="7809" marR="7809" marT="7809" marB="0" anchor="b"/>
                </a:tc>
                <a:extLst>
                  <a:ext uri="{0D108BD9-81ED-4DB2-BD59-A6C34878D82A}">
                    <a16:rowId xmlns:a16="http://schemas.microsoft.com/office/drawing/2014/main" val="3116252791"/>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feature_negative_1</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Customer Support not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Customer Support / Chat Support Service/ Awaiting Response/Help me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157955108"/>
                  </a:ext>
                </a:extLst>
              </a:tr>
              <a:tr h="196494">
                <a:tc>
                  <a:txBody>
                    <a:bodyPr/>
                    <a:lstStyle/>
                    <a:p>
                      <a:pPr algn="ctr" fontAlgn="b"/>
                      <a:r>
                        <a:rPr lang="en-IN" sz="1100" b="1" i="0" u="none" strike="noStrike" dirty="0">
                          <a:solidFill>
                            <a:srgbClr val="000000"/>
                          </a:solidFill>
                          <a:effectLst/>
                          <a:latin typeface="Calibri" panose="020F0502020204030204" pitchFamily="34" charset="0"/>
                          <a:cs typeface="Calibri" panose="020F0502020204030204" pitchFamily="34" charset="0"/>
                        </a:rPr>
                        <a:t>2</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feature_negative_2</a:t>
                      </a:r>
                    </a:p>
                  </a:txBody>
                  <a:tcPr marL="9525" marR="9525" marT="9525"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Delivery of service not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Delivery Service Issues / Receiving, Activation, Redeem, Refund, OTP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149883301"/>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3</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feature_negative_3</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App/ Web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Web App Issues / Login / UI / How to use/ App Issues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40271958"/>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4</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feature_negative_4</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Payment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Payment Issues / Add other Payment Brands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03686738"/>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5</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feature_negative_5</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Promotion/offers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Promotional offer Issues / less offers / Cashbacks / Add brands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8398952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6</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feature_negative_6</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Validity Issues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Validity Issues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46989261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7</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feature_negative_7</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Not Trusting the Brand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Un trustable / Frauds/Waste /Cheat / Fake/ not good /Scam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9608909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8</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feature_positive_1</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Speed of delivery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Faster buying process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23016630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9</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feature_positive_2</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App/ Web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Web App   Good/ Nice /Great / Awesome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2572923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10</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feature_positive_3</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Promotion/offers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Best Offers Deals / Discounts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9897463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11</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feature_positive_4</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Price is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Price is good / Save Money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651578732"/>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12</a:t>
                      </a:r>
                    </a:p>
                  </a:txBody>
                  <a:tcPr marL="7809" marR="7809" marT="7809" marB="0" anchor="b"/>
                </a:tc>
                <a:tc>
                  <a:txBody>
                    <a:bodyPr/>
                    <a:lstStyle/>
                    <a:p>
                      <a:pPr algn="l" fontAlgn="b"/>
                      <a:r>
                        <a:rPr lang="en-US" sz="1100" b="0" i="0" u="none" strike="noStrike">
                          <a:solidFill>
                            <a:srgbClr val="000000"/>
                          </a:solidFill>
                          <a:effectLst/>
                          <a:latin typeface="Calibri" panose="020F0502020204030204" pitchFamily="34" charset="0"/>
                        </a:rPr>
                        <a:t>feature_positive_5</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Customer Support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Customer Service is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14841624"/>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13</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feature_positive_6</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Easy to use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Easy to Use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665090111"/>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14</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feature_positive_7</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Multiple Brands to choose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Buy Wide range of brands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22960812"/>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15</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feature_positive_8</a:t>
                      </a:r>
                    </a:p>
                  </a:txBody>
                  <a:tcPr marL="9525" marR="9525" marT="9525"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Delivery of service good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Delivery service is Good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133702180"/>
                  </a:ext>
                </a:extLst>
              </a:tr>
              <a:tr h="196494">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16</a:t>
                      </a:r>
                    </a:p>
                  </a:txBody>
                  <a:tcPr marL="7809" marR="7809" marT="7809" marB="0" anchor="b"/>
                </a:tc>
                <a:tc>
                  <a:txBody>
                    <a:bodyPr/>
                    <a:lstStyle/>
                    <a:p>
                      <a:pPr algn="l" fontAlgn="b"/>
                      <a:r>
                        <a:rPr lang="en-US" sz="1100" b="0" i="0" u="none" strike="noStrike" dirty="0">
                          <a:solidFill>
                            <a:srgbClr val="000000"/>
                          </a:solidFill>
                          <a:effectLst/>
                          <a:latin typeface="Calibri" panose="020F0502020204030204" pitchFamily="34" charset="0"/>
                        </a:rPr>
                        <a:t>feature_positive_9</a:t>
                      </a:r>
                    </a:p>
                  </a:txBody>
                  <a:tcPr marL="9525" marR="9525" marT="9525" marB="0" anchor="b"/>
                </a:tc>
                <a:tc>
                  <a:txBody>
                    <a:bodyPr/>
                    <a:lstStyle/>
                    <a:p>
                      <a:pPr marL="0" marR="0" algn="just">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Payment Good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tc>
                  <a:txBody>
                    <a:bodyPr/>
                    <a:lstStyle/>
                    <a:p>
                      <a:pPr marL="0" marR="0" algn="just">
                        <a:lnSpc>
                          <a:spcPct val="115000"/>
                        </a:lnSpc>
                        <a:spcBef>
                          <a:spcPts val="0"/>
                        </a:spcBef>
                        <a:spcAft>
                          <a:spcPts val="0"/>
                        </a:spcAft>
                      </a:pP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Easy Payment / Multiple Payment modes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621239725"/>
                  </a:ext>
                </a:extLst>
              </a:tr>
            </a:tbl>
          </a:graphicData>
        </a:graphic>
      </p:graphicFrame>
      <p:sp>
        <p:nvSpPr>
          <p:cNvPr id="7" name="TextBox 6">
            <a:extLst>
              <a:ext uri="{FF2B5EF4-FFF2-40B4-BE49-F238E27FC236}">
                <a16:creationId xmlns:a16="http://schemas.microsoft.com/office/drawing/2014/main" id="{B7CAC086-4DB2-48EC-8563-761BAA23FEF3}"/>
              </a:ext>
            </a:extLst>
          </p:cNvPr>
          <p:cNvSpPr txBox="1"/>
          <p:nvPr/>
        </p:nvSpPr>
        <p:spPr>
          <a:xfrm>
            <a:off x="362465" y="1397888"/>
            <a:ext cx="11145793" cy="703911"/>
          </a:xfrm>
          <a:prstGeom prst="rect">
            <a:avLst/>
          </a:prstGeom>
          <a:noFill/>
        </p:spPr>
        <p:txBody>
          <a:bodyPr wrap="square">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As per business understanding identified the product features.  This would help us to determine if the company is providing better services to the customers.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31620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a:t>
            </a:r>
          </a:p>
        </p:txBody>
      </p:sp>
      <p:sp>
        <p:nvSpPr>
          <p:cNvPr id="3" name="TextBox 2">
            <a:extLst>
              <a:ext uri="{FF2B5EF4-FFF2-40B4-BE49-F238E27FC236}">
                <a16:creationId xmlns:a16="http://schemas.microsoft.com/office/drawing/2014/main" id="{C414DC45-A603-4A47-94E4-6BF503B2831D}"/>
              </a:ext>
            </a:extLst>
          </p:cNvPr>
          <p:cNvSpPr txBox="1"/>
          <p:nvPr/>
        </p:nvSpPr>
        <p:spPr>
          <a:xfrm>
            <a:off x="518983" y="1873876"/>
            <a:ext cx="11425882" cy="1978106"/>
          </a:xfrm>
          <a:prstGeom prst="rect">
            <a:avLst/>
          </a:prstGeom>
          <a:noFill/>
        </p:spPr>
        <p:txBody>
          <a:bodyPr wrap="square" rtlCol="0">
            <a:spAutoFit/>
          </a:bodyPr>
          <a:lstStyle/>
          <a:p>
            <a:pPr marL="342900" marR="0" lvl="0" indent="-342900" algn="just">
              <a:lnSpc>
                <a:spcPct val="115000"/>
              </a:lnSpc>
              <a:spcBef>
                <a:spcPts val="0"/>
              </a:spcBef>
              <a:spcAft>
                <a:spcPts val="0"/>
              </a:spcAft>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rPr>
              <a:t>The technology and customers behavior will always tend to change at faster pace. Required robust technology, which can cater to all kind of customers individual and institutional customers.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rPr>
              <a:t>Promotional/cash back offers can be provided only for some duration, so that customers get the experience of the product service. Customers always expect for offers which cannot be provided.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rPr>
              <a:t>Customers are not fully aware about the Expiry date, terms and conditions so that customers redeem gift card within the time frame. </a:t>
            </a: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1A355637-19E1-453B-9BE4-55DADE31A1CC}"/>
              </a:ext>
            </a:extLst>
          </p:cNvPr>
          <p:cNvSpPr txBox="1"/>
          <p:nvPr/>
        </p:nvSpPr>
        <p:spPr>
          <a:xfrm>
            <a:off x="518984" y="1429951"/>
            <a:ext cx="4456670" cy="369332"/>
          </a:xfrm>
          <a:prstGeom prst="rect">
            <a:avLst/>
          </a:prstGeom>
          <a:noFill/>
        </p:spPr>
        <p:txBody>
          <a:bodyPr wrap="square" rtlCol="0">
            <a:spAutoFit/>
          </a:bodyPr>
          <a:lstStyle/>
          <a:p>
            <a:r>
              <a:rPr lang="en-US" dirty="0"/>
              <a:t>Challenges</a:t>
            </a:r>
          </a:p>
        </p:txBody>
      </p:sp>
      <p:sp>
        <p:nvSpPr>
          <p:cNvPr id="7" name="TextBox 6">
            <a:extLst>
              <a:ext uri="{FF2B5EF4-FFF2-40B4-BE49-F238E27FC236}">
                <a16:creationId xmlns:a16="http://schemas.microsoft.com/office/drawing/2014/main" id="{E0687A18-62E8-413B-9CAD-73AE706472CC}"/>
              </a:ext>
            </a:extLst>
          </p:cNvPr>
          <p:cNvSpPr txBox="1"/>
          <p:nvPr/>
        </p:nvSpPr>
        <p:spPr>
          <a:xfrm>
            <a:off x="518984" y="4058155"/>
            <a:ext cx="4456670" cy="369332"/>
          </a:xfrm>
          <a:prstGeom prst="rect">
            <a:avLst/>
          </a:prstGeom>
          <a:noFill/>
        </p:spPr>
        <p:txBody>
          <a:bodyPr wrap="square" rtlCol="0">
            <a:spAutoFit/>
          </a:bodyPr>
          <a:lstStyle/>
          <a:p>
            <a:r>
              <a:rPr lang="en-US" dirty="0"/>
              <a:t>Monetary Impact</a:t>
            </a:r>
          </a:p>
        </p:txBody>
      </p:sp>
      <p:sp>
        <p:nvSpPr>
          <p:cNvPr id="8" name="TextBox 7">
            <a:extLst>
              <a:ext uri="{FF2B5EF4-FFF2-40B4-BE49-F238E27FC236}">
                <a16:creationId xmlns:a16="http://schemas.microsoft.com/office/drawing/2014/main" id="{F58F1C73-FBC7-472D-8D5E-F85202542894}"/>
              </a:ext>
            </a:extLst>
          </p:cNvPr>
          <p:cNvSpPr txBox="1"/>
          <p:nvPr/>
        </p:nvSpPr>
        <p:spPr>
          <a:xfrm>
            <a:off x="453080" y="4427487"/>
            <a:ext cx="11425882" cy="1661993"/>
          </a:xfrm>
          <a:prstGeom prst="rect">
            <a:avLst/>
          </a:prstGeom>
          <a:noFill/>
        </p:spPr>
        <p:txBody>
          <a:bodyPr wrap="square" rtlCol="0">
            <a:spAutoFit/>
          </a:bodyPr>
          <a:lstStyle/>
          <a:p>
            <a:r>
              <a:rPr lang="en-US" dirty="0"/>
              <a:t>Increase the overall revenue by 50 crores. </a:t>
            </a:r>
          </a:p>
          <a:p>
            <a:endParaRPr lang="en-US" dirty="0"/>
          </a:p>
          <a:p>
            <a:endParaRPr lang="en-US" dirty="0"/>
          </a:p>
          <a:p>
            <a:endParaRPr lang="en-US" dirty="0"/>
          </a:p>
          <a:p>
            <a:r>
              <a:rPr lang="en-US" sz="1200" dirty="0">
                <a:hlinkClick r:id="rId2"/>
              </a:rPr>
              <a:t>https://www.tofler.in/qwikcilver-solutions-private-limited/company/U72200DL2006PTC360078</a:t>
            </a:r>
            <a:endParaRPr lang="en-US" sz="1200" dirty="0"/>
          </a:p>
          <a:p>
            <a:endParaRPr lang="en-US" dirty="0"/>
          </a:p>
        </p:txBody>
      </p:sp>
    </p:spTree>
    <p:extLst>
      <p:ext uri="{BB962C8B-B14F-4D97-AF65-F5344CB8AC3E}">
        <p14:creationId xmlns:p14="http://schemas.microsoft.com/office/powerpoint/2010/main" val="19749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 </a:t>
            </a:r>
          </a:p>
        </p:txBody>
      </p:sp>
      <p:sp>
        <p:nvSpPr>
          <p:cNvPr id="3" name="TextBox 2">
            <a:extLst>
              <a:ext uri="{FF2B5EF4-FFF2-40B4-BE49-F238E27FC236}">
                <a16:creationId xmlns:a16="http://schemas.microsoft.com/office/drawing/2014/main" id="{4C6F8FA6-DB08-4060-9832-77D337D2BF55}"/>
              </a:ext>
            </a:extLst>
          </p:cNvPr>
          <p:cNvSpPr txBox="1"/>
          <p:nvPr/>
        </p:nvSpPr>
        <p:spPr>
          <a:xfrm>
            <a:off x="6769290" y="1049867"/>
            <a:ext cx="4999377" cy="338554"/>
          </a:xfrm>
          <a:prstGeom prst="rect">
            <a:avLst/>
          </a:prstGeom>
          <a:noFill/>
        </p:spPr>
        <p:txBody>
          <a:bodyPr wrap="square" rtlCol="0">
            <a:spAutoFit/>
          </a:bodyPr>
          <a:lstStyle/>
          <a:p>
            <a:pPr algn="r"/>
            <a:r>
              <a:rPr lang="en-US" altLang="ko-KR" sz="1600" dirty="0">
                <a:solidFill>
                  <a:schemeClr val="tx1">
                    <a:lumMod val="75000"/>
                    <a:lumOff val="25000"/>
                  </a:schemeClr>
                </a:solidFill>
                <a:latin typeface="+mj-lt"/>
                <a:ea typeface="FZShuTi" pitchFamily="2" charset="-122"/>
                <a:cs typeface="Arial" pitchFamily="34" charset="0"/>
              </a:rPr>
              <a:t>Data Collection | Variables </a:t>
            </a:r>
            <a:endParaRPr lang="en-US" altLang="ko-KR" sz="1600" dirty="0">
              <a:solidFill>
                <a:schemeClr val="tx1">
                  <a:lumMod val="75000"/>
                  <a:lumOff val="25000"/>
                </a:schemeClr>
              </a:solidFill>
              <a:latin typeface="+mj-lt"/>
              <a:cs typeface="Arial" pitchFamily="34" charset="0"/>
            </a:endParaRPr>
          </a:p>
        </p:txBody>
      </p:sp>
      <p:graphicFrame>
        <p:nvGraphicFramePr>
          <p:cNvPr id="5" name="Table 5">
            <a:extLst>
              <a:ext uri="{FF2B5EF4-FFF2-40B4-BE49-F238E27FC236}">
                <a16:creationId xmlns:a16="http://schemas.microsoft.com/office/drawing/2014/main" id="{124A61C0-95E7-42CD-B819-701BD85F3257}"/>
              </a:ext>
            </a:extLst>
          </p:cNvPr>
          <p:cNvGraphicFramePr>
            <a:graphicFrameLocks noGrp="1"/>
          </p:cNvGraphicFramePr>
          <p:nvPr>
            <p:extLst>
              <p:ext uri="{D42A27DB-BD31-4B8C-83A1-F6EECF244321}">
                <p14:modId xmlns:p14="http://schemas.microsoft.com/office/powerpoint/2010/main" val="3641114619"/>
              </p:ext>
            </p:extLst>
          </p:nvPr>
        </p:nvGraphicFramePr>
        <p:xfrm>
          <a:off x="707080" y="3020520"/>
          <a:ext cx="10670746" cy="1224042"/>
        </p:xfrm>
        <a:graphic>
          <a:graphicData uri="http://schemas.openxmlformats.org/drawingml/2006/table">
            <a:tbl>
              <a:tblPr firstRow="1" bandRow="1">
                <a:tableStyleId>{5940675A-B579-460E-94D1-54222C63F5DA}</a:tableStyleId>
              </a:tblPr>
              <a:tblGrid>
                <a:gridCol w="3042508">
                  <a:extLst>
                    <a:ext uri="{9D8B030D-6E8A-4147-A177-3AD203B41FA5}">
                      <a16:colId xmlns:a16="http://schemas.microsoft.com/office/drawing/2014/main" val="2467968407"/>
                    </a:ext>
                  </a:extLst>
                </a:gridCol>
                <a:gridCol w="7628238">
                  <a:extLst>
                    <a:ext uri="{9D8B030D-6E8A-4147-A177-3AD203B41FA5}">
                      <a16:colId xmlns:a16="http://schemas.microsoft.com/office/drawing/2014/main" val="3423709714"/>
                    </a:ext>
                  </a:extLst>
                </a:gridCol>
              </a:tblGrid>
              <a:tr h="332280">
                <a:tc>
                  <a:txBody>
                    <a:bodyPr/>
                    <a:lstStyle/>
                    <a:p>
                      <a:r>
                        <a:rPr lang="en-US" sz="1200" b="1" dirty="0"/>
                        <a:t>Variables</a:t>
                      </a:r>
                    </a:p>
                  </a:txBody>
                  <a:tcPr/>
                </a:tc>
                <a:tc>
                  <a:txBody>
                    <a:bodyPr/>
                    <a:lstStyle/>
                    <a:p>
                      <a:r>
                        <a:rPr lang="en-US" sz="1200" b="1" dirty="0"/>
                        <a:t>Options</a:t>
                      </a:r>
                    </a:p>
                  </a:txBody>
                  <a:tcPr/>
                </a:tc>
                <a:extLst>
                  <a:ext uri="{0D108BD9-81ED-4DB2-BD59-A6C34878D82A}">
                    <a16:rowId xmlns:a16="http://schemas.microsoft.com/office/drawing/2014/main" val="1328630164"/>
                  </a:ext>
                </a:extLst>
              </a:tr>
              <a:tr h="2972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Rating</a:t>
                      </a:r>
                    </a:p>
                  </a:txBody>
                  <a:tcPr/>
                </a:tc>
                <a:tc>
                  <a:txBody>
                    <a:bodyPr/>
                    <a:lstStyle/>
                    <a:p>
                      <a:r>
                        <a:rPr lang="en-US" sz="1200" kern="1200" dirty="0">
                          <a:solidFill>
                            <a:schemeClr val="tx1"/>
                          </a:solidFill>
                          <a:effectLst/>
                          <a:latin typeface="Times New Roman" panose="02020603050405020304" pitchFamily="18" charset="0"/>
                          <a:ea typeface="+mn-ea"/>
                          <a:cs typeface="+mn-cs"/>
                        </a:rPr>
                        <a:t>1, 2, </a:t>
                      </a:r>
                      <a:r>
                        <a:rPr lang="en-US" sz="1200" kern="1200" dirty="0">
                          <a:solidFill>
                            <a:schemeClr val="tx1"/>
                          </a:solidFill>
                          <a:effectLst/>
                          <a:latin typeface="Times New Roman" panose="02020603050405020304" pitchFamily="18" charset="0"/>
                          <a:cs typeface="+mn-cs"/>
                        </a:rPr>
                        <a:t>3, 4, 5</a:t>
                      </a:r>
                    </a:p>
                  </a:txBody>
                  <a:tcPr/>
                </a:tc>
                <a:extLst>
                  <a:ext uri="{0D108BD9-81ED-4DB2-BD59-A6C34878D82A}">
                    <a16:rowId xmlns:a16="http://schemas.microsoft.com/office/drawing/2014/main" val="3492840805"/>
                  </a:ext>
                </a:extLst>
              </a:tr>
              <a:tr h="297254">
                <a:tc>
                  <a:txBody>
                    <a:bodyPr/>
                    <a:lstStyle/>
                    <a:p>
                      <a:r>
                        <a:rPr lang="en-US" sz="1200" dirty="0"/>
                        <a:t>Year</a:t>
                      </a:r>
                    </a:p>
                  </a:txBody>
                  <a:tcPr/>
                </a:tc>
                <a:tc>
                  <a:txBody>
                    <a:bodyPr/>
                    <a:lstStyle/>
                    <a:p>
                      <a:r>
                        <a:rPr lang="en-US" sz="1200" kern="1200" dirty="0">
                          <a:solidFill>
                            <a:schemeClr val="tx1"/>
                          </a:solidFill>
                          <a:effectLst/>
                          <a:latin typeface="Times New Roman" panose="02020603050405020304" pitchFamily="18" charset="0"/>
                          <a:cs typeface="+mn-cs"/>
                        </a:rPr>
                        <a:t>2015, 2016, 2017, 2018, 2019, 2020, 2021</a:t>
                      </a:r>
                    </a:p>
                  </a:txBody>
                  <a:tcPr/>
                </a:tc>
                <a:extLst>
                  <a:ext uri="{0D108BD9-81ED-4DB2-BD59-A6C34878D82A}">
                    <a16:rowId xmlns:a16="http://schemas.microsoft.com/office/drawing/2014/main" val="1750930774"/>
                  </a:ext>
                </a:extLst>
              </a:tr>
              <a:tr h="297254">
                <a:tc>
                  <a:txBody>
                    <a:bodyPr/>
                    <a:lstStyle/>
                    <a:p>
                      <a:r>
                        <a:rPr lang="en-US" sz="1200" dirty="0"/>
                        <a:t>Reviews</a:t>
                      </a:r>
                    </a:p>
                  </a:txBody>
                  <a:tcPr/>
                </a:tc>
                <a:tc>
                  <a:txBody>
                    <a:bodyPr/>
                    <a:lstStyle/>
                    <a:p>
                      <a:r>
                        <a:rPr lang="en-US" sz="1200" dirty="0">
                          <a:effectLst/>
                          <a:latin typeface="Times New Roman" panose="02020603050405020304" pitchFamily="18" charset="0"/>
                          <a:ea typeface="Calibri" panose="020F0502020204030204" pitchFamily="34" charset="0"/>
                        </a:rPr>
                        <a:t>Customer feedback for Woohoo gift card - source google play store</a:t>
                      </a:r>
                      <a:endParaRPr lang="en-US" sz="1200" dirty="0"/>
                    </a:p>
                  </a:txBody>
                  <a:tcPr/>
                </a:tc>
                <a:extLst>
                  <a:ext uri="{0D108BD9-81ED-4DB2-BD59-A6C34878D82A}">
                    <a16:rowId xmlns:a16="http://schemas.microsoft.com/office/drawing/2014/main" val="2957386417"/>
                  </a:ext>
                </a:extLst>
              </a:tr>
            </a:tbl>
          </a:graphicData>
        </a:graphic>
      </p:graphicFrame>
      <p:sp>
        <p:nvSpPr>
          <p:cNvPr id="7" name="TextBox 6">
            <a:extLst>
              <a:ext uri="{FF2B5EF4-FFF2-40B4-BE49-F238E27FC236}">
                <a16:creationId xmlns:a16="http://schemas.microsoft.com/office/drawing/2014/main" id="{B114BD4C-C4AE-4579-91BD-A6E2D081987E}"/>
              </a:ext>
            </a:extLst>
          </p:cNvPr>
          <p:cNvSpPr txBox="1"/>
          <p:nvPr/>
        </p:nvSpPr>
        <p:spPr>
          <a:xfrm>
            <a:off x="749641" y="1463180"/>
            <a:ext cx="10313773" cy="703911"/>
          </a:xfrm>
          <a:prstGeom prst="rect">
            <a:avLst/>
          </a:prstGeom>
          <a:noFill/>
        </p:spPr>
        <p:txBody>
          <a:bodyPr wrap="square">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Extracted the data 2872 records for the Woohoo Gift card from the google play app store. For the past 7 years data.</a:t>
            </a:r>
            <a:endParaRPr lang="en-US" sz="18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6FA52240-125B-4F00-A5A7-597A0A5A80D4}"/>
              </a:ext>
            </a:extLst>
          </p:cNvPr>
          <p:cNvSpPr txBox="1"/>
          <p:nvPr/>
        </p:nvSpPr>
        <p:spPr>
          <a:xfrm>
            <a:off x="707080" y="2241850"/>
            <a:ext cx="10777839" cy="923330"/>
          </a:xfrm>
          <a:prstGeom prst="rect">
            <a:avLst/>
          </a:prstGeom>
          <a:noFill/>
        </p:spPr>
        <p:txBody>
          <a:bodyPr wrap="square">
            <a:spAutoFit/>
          </a:bodyPr>
          <a:lstStyle/>
          <a:p>
            <a:r>
              <a:rPr lang="en-US" dirty="0">
                <a:hlinkClick r:id="rId2"/>
              </a:rPr>
              <a:t>https://play.google.com/store/apps/details?id=com.giftbig.mobile&amp;_branch_match_id=952083693414301500</a:t>
            </a:r>
            <a:endParaRPr lang="en-US" dirty="0"/>
          </a:p>
          <a:p>
            <a:r>
              <a:rPr lang="en-US" dirty="0"/>
              <a:t>\</a:t>
            </a:r>
          </a:p>
        </p:txBody>
      </p:sp>
      <p:graphicFrame>
        <p:nvGraphicFramePr>
          <p:cNvPr id="10" name="Table 9">
            <a:extLst>
              <a:ext uri="{FF2B5EF4-FFF2-40B4-BE49-F238E27FC236}">
                <a16:creationId xmlns:a16="http://schemas.microsoft.com/office/drawing/2014/main" id="{D1013C2E-2800-40F6-8DA6-8D9E9475FBB4}"/>
              </a:ext>
            </a:extLst>
          </p:cNvPr>
          <p:cNvGraphicFramePr>
            <a:graphicFrameLocks noGrp="1"/>
          </p:cNvGraphicFramePr>
          <p:nvPr>
            <p:extLst>
              <p:ext uri="{D42A27DB-BD31-4B8C-83A1-F6EECF244321}">
                <p14:modId xmlns:p14="http://schemas.microsoft.com/office/powerpoint/2010/main" val="3221143282"/>
              </p:ext>
            </p:extLst>
          </p:nvPr>
        </p:nvGraphicFramePr>
        <p:xfrm>
          <a:off x="897922" y="4730786"/>
          <a:ext cx="10479904" cy="936845"/>
        </p:xfrm>
        <a:graphic>
          <a:graphicData uri="http://schemas.openxmlformats.org/drawingml/2006/table">
            <a:tbl>
              <a:tblPr>
                <a:tableStyleId>{5940675A-B579-460E-94D1-54222C63F5DA}</a:tableStyleId>
              </a:tblPr>
              <a:tblGrid>
                <a:gridCol w="678480">
                  <a:extLst>
                    <a:ext uri="{9D8B030D-6E8A-4147-A177-3AD203B41FA5}">
                      <a16:colId xmlns:a16="http://schemas.microsoft.com/office/drawing/2014/main" val="286094839"/>
                    </a:ext>
                  </a:extLst>
                </a:gridCol>
                <a:gridCol w="837284">
                  <a:extLst>
                    <a:ext uri="{9D8B030D-6E8A-4147-A177-3AD203B41FA5}">
                      <a16:colId xmlns:a16="http://schemas.microsoft.com/office/drawing/2014/main" val="1925886263"/>
                    </a:ext>
                  </a:extLst>
                </a:gridCol>
                <a:gridCol w="8964140">
                  <a:extLst>
                    <a:ext uri="{9D8B030D-6E8A-4147-A177-3AD203B41FA5}">
                      <a16:colId xmlns:a16="http://schemas.microsoft.com/office/drawing/2014/main" val="1341745772"/>
                    </a:ext>
                  </a:extLst>
                </a:gridCol>
              </a:tblGrid>
              <a:tr h="198767">
                <a:tc>
                  <a:txBody>
                    <a:bodyPr/>
                    <a:lstStyle/>
                    <a:p>
                      <a:pPr algn="ctr" fontAlgn="b"/>
                      <a:r>
                        <a:rPr lang="en-US" sz="1200" b="1" u="none" strike="noStrike" dirty="0">
                          <a:effectLst/>
                        </a:rPr>
                        <a:t>Rating</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tc>
                  <a:txBody>
                    <a:bodyPr/>
                    <a:lstStyle/>
                    <a:p>
                      <a:pPr algn="ctr" fontAlgn="b"/>
                      <a:r>
                        <a:rPr lang="en-US" sz="1200" b="1" u="none" strike="noStrike" dirty="0">
                          <a:effectLst/>
                        </a:rPr>
                        <a:t>Year</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tc>
                  <a:txBody>
                    <a:bodyPr/>
                    <a:lstStyle/>
                    <a:p>
                      <a:pPr algn="ctr" fontAlgn="b"/>
                      <a:r>
                        <a:rPr lang="en-US" sz="1200" b="1" u="none" strike="noStrike" dirty="0">
                          <a:effectLst/>
                        </a:rPr>
                        <a:t>Review</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b"/>
                </a:tc>
                <a:extLst>
                  <a:ext uri="{0D108BD9-81ED-4DB2-BD59-A6C34878D82A}">
                    <a16:rowId xmlns:a16="http://schemas.microsoft.com/office/drawing/2014/main" val="2294158251"/>
                  </a:ext>
                </a:extLst>
              </a:tr>
              <a:tr h="738078">
                <a:tc>
                  <a:txBody>
                    <a:bodyPr/>
                    <a:lstStyle/>
                    <a:p>
                      <a:pPr algn="ctr" fontAlgn="b"/>
                      <a:r>
                        <a:rPr lang="en-US" sz="1200" u="none" strike="noStrike" dirty="0">
                          <a:effectLst/>
                        </a:rPr>
                        <a:t>1</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u="none" strike="noStrike" dirty="0">
                          <a:effectLst/>
                        </a:rPr>
                        <a:t>2021</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tc>
                  <a:txBody>
                    <a:bodyPr/>
                    <a:lstStyle/>
                    <a:p>
                      <a:pPr algn="ctr" fontAlgn="b"/>
                      <a:r>
                        <a:rPr lang="en-US" sz="1200" dirty="0">
                          <a:solidFill>
                            <a:srgbClr val="000000"/>
                          </a:solidFill>
                          <a:effectLst/>
                          <a:latin typeface="Calibri" panose="020F0502020204030204" pitchFamily="34" charset="0"/>
                          <a:ea typeface="Times New Roman" panose="02020603050405020304" pitchFamily="18" charset="0"/>
                        </a:rPr>
                        <a:t>##10103920## case I'd Worst poor customer service they are not giving any response after 4 day's of register complaint. They call me but disconnected the call without giving any proper answer. Now I have not any way to reach customer support so I tried this.... I will never change my review.....</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marL="1853" marR="1853" marT="1853" marB="0" anchor="ctr"/>
                </a:tc>
                <a:extLst>
                  <a:ext uri="{0D108BD9-81ED-4DB2-BD59-A6C34878D82A}">
                    <a16:rowId xmlns:a16="http://schemas.microsoft.com/office/drawing/2014/main" val="3505733042"/>
                  </a:ext>
                </a:extLst>
              </a:tr>
            </a:tbl>
          </a:graphicData>
        </a:graphic>
      </p:graphicFrame>
      <p:sp>
        <p:nvSpPr>
          <p:cNvPr id="11" name="TextBox 10">
            <a:extLst>
              <a:ext uri="{FF2B5EF4-FFF2-40B4-BE49-F238E27FC236}">
                <a16:creationId xmlns:a16="http://schemas.microsoft.com/office/drawing/2014/main" id="{19E222F9-34DE-40F6-933B-AB432DA5A56D}"/>
              </a:ext>
            </a:extLst>
          </p:cNvPr>
          <p:cNvSpPr txBox="1"/>
          <p:nvPr/>
        </p:nvSpPr>
        <p:spPr>
          <a:xfrm>
            <a:off x="690602" y="4285495"/>
            <a:ext cx="4456670" cy="369332"/>
          </a:xfrm>
          <a:prstGeom prst="rect">
            <a:avLst/>
          </a:prstGeom>
          <a:noFill/>
        </p:spPr>
        <p:txBody>
          <a:bodyPr wrap="square" rtlCol="0">
            <a:spAutoFit/>
          </a:bodyPr>
          <a:lstStyle/>
          <a:p>
            <a:r>
              <a:rPr lang="en-US" dirty="0"/>
              <a:t>Sample Data</a:t>
            </a:r>
          </a:p>
        </p:txBody>
      </p:sp>
    </p:spTree>
    <p:extLst>
      <p:ext uri="{BB962C8B-B14F-4D97-AF65-F5344CB8AC3E}">
        <p14:creationId xmlns:p14="http://schemas.microsoft.com/office/powerpoint/2010/main" val="4034714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sp>
        <p:nvSpPr>
          <p:cNvPr id="5" name="TextBox 4">
            <a:extLst>
              <a:ext uri="{FF2B5EF4-FFF2-40B4-BE49-F238E27FC236}">
                <a16:creationId xmlns:a16="http://schemas.microsoft.com/office/drawing/2014/main" id="{757E2F36-1B9E-4630-9071-4093D2DB9948}"/>
              </a:ext>
            </a:extLst>
          </p:cNvPr>
          <p:cNvSpPr txBox="1"/>
          <p:nvPr/>
        </p:nvSpPr>
        <p:spPr>
          <a:xfrm>
            <a:off x="763905" y="1685185"/>
            <a:ext cx="11183172" cy="385362"/>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IN" sz="1800" b="1" dirty="0">
                <a:effectLst/>
                <a:latin typeface="Times New Roman" panose="02020603050405020304" pitchFamily="18" charset="0"/>
                <a:ea typeface="Times New Roman" panose="02020603050405020304" pitchFamily="18" charset="0"/>
              </a:rPr>
              <a:t>Going through the reviews, manually labelling of the sentiment by 2 class, 5 class and product features.</a:t>
            </a:r>
            <a:endParaRPr lang="en-US" sz="1800" b="1"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0B75DBD5-40DF-42C4-96E8-FFCA85447E2F}"/>
              </a:ext>
            </a:extLst>
          </p:cNvPr>
          <p:cNvSpPr txBox="1"/>
          <p:nvPr/>
        </p:nvSpPr>
        <p:spPr>
          <a:xfrm>
            <a:off x="244923" y="1381368"/>
            <a:ext cx="4999377" cy="338554"/>
          </a:xfrm>
          <a:prstGeom prst="rect">
            <a:avLst/>
          </a:prstGeom>
          <a:noFill/>
        </p:spPr>
        <p:txBody>
          <a:bodyPr wrap="square" rtlCol="0">
            <a:spAutoFit/>
          </a:bodyPr>
          <a:lstStyle/>
          <a:p>
            <a:r>
              <a:rPr lang="en-US" altLang="ko-KR" sz="1600" dirty="0">
                <a:solidFill>
                  <a:schemeClr val="tx1">
                    <a:lumMod val="75000"/>
                    <a:lumOff val="25000"/>
                  </a:schemeClr>
                </a:solidFill>
                <a:latin typeface="+mj-lt"/>
                <a:ea typeface="FZShuTi" pitchFamily="2" charset="-122"/>
                <a:cs typeface="Arial" pitchFamily="34" charset="0"/>
              </a:rPr>
              <a:t>Pre-processing</a:t>
            </a:r>
            <a:endParaRPr lang="en-US" altLang="ko-KR" sz="1600" dirty="0">
              <a:solidFill>
                <a:schemeClr val="tx1">
                  <a:lumMod val="75000"/>
                  <a:lumOff val="25000"/>
                </a:schemeClr>
              </a:solidFill>
              <a:latin typeface="+mj-lt"/>
              <a:cs typeface="Arial" pitchFamily="34" charset="0"/>
            </a:endParaRPr>
          </a:p>
        </p:txBody>
      </p:sp>
      <p:graphicFrame>
        <p:nvGraphicFramePr>
          <p:cNvPr id="7" name="Table 5">
            <a:extLst>
              <a:ext uri="{FF2B5EF4-FFF2-40B4-BE49-F238E27FC236}">
                <a16:creationId xmlns:a16="http://schemas.microsoft.com/office/drawing/2014/main" id="{0A966B89-4F9F-4151-8084-5325F7132CF7}"/>
              </a:ext>
            </a:extLst>
          </p:cNvPr>
          <p:cNvGraphicFramePr>
            <a:graphicFrameLocks noGrp="1"/>
          </p:cNvGraphicFramePr>
          <p:nvPr>
            <p:extLst>
              <p:ext uri="{D42A27DB-BD31-4B8C-83A1-F6EECF244321}">
                <p14:modId xmlns:p14="http://schemas.microsoft.com/office/powerpoint/2010/main" val="661761434"/>
              </p:ext>
            </p:extLst>
          </p:nvPr>
        </p:nvGraphicFramePr>
        <p:xfrm>
          <a:off x="425624" y="2084700"/>
          <a:ext cx="5884560" cy="4393488"/>
        </p:xfrm>
        <a:graphic>
          <a:graphicData uri="http://schemas.openxmlformats.org/drawingml/2006/table">
            <a:tbl>
              <a:tblPr firstRow="1" bandRow="1">
                <a:tableStyleId>{5940675A-B579-460E-94D1-54222C63F5DA}</a:tableStyleId>
              </a:tblPr>
              <a:tblGrid>
                <a:gridCol w="1677842">
                  <a:extLst>
                    <a:ext uri="{9D8B030D-6E8A-4147-A177-3AD203B41FA5}">
                      <a16:colId xmlns:a16="http://schemas.microsoft.com/office/drawing/2014/main" val="2467968407"/>
                    </a:ext>
                  </a:extLst>
                </a:gridCol>
                <a:gridCol w="4206718">
                  <a:extLst>
                    <a:ext uri="{9D8B030D-6E8A-4147-A177-3AD203B41FA5}">
                      <a16:colId xmlns:a16="http://schemas.microsoft.com/office/drawing/2014/main" val="3423709714"/>
                    </a:ext>
                  </a:extLst>
                </a:gridCol>
              </a:tblGrid>
              <a:tr h="228873">
                <a:tc>
                  <a:txBody>
                    <a:bodyPr/>
                    <a:lstStyle/>
                    <a:p>
                      <a:r>
                        <a:rPr lang="en-US" sz="1000" b="1" dirty="0"/>
                        <a:t>Variables</a:t>
                      </a:r>
                    </a:p>
                  </a:txBody>
                  <a:tcPr/>
                </a:tc>
                <a:tc>
                  <a:txBody>
                    <a:bodyPr/>
                    <a:lstStyle/>
                    <a:p>
                      <a:r>
                        <a:rPr lang="en-US" sz="1000" b="1" dirty="0"/>
                        <a:t>Options</a:t>
                      </a:r>
                    </a:p>
                  </a:txBody>
                  <a:tcPr/>
                </a:tc>
                <a:extLst>
                  <a:ext uri="{0D108BD9-81ED-4DB2-BD59-A6C34878D82A}">
                    <a16:rowId xmlns:a16="http://schemas.microsoft.com/office/drawing/2014/main" val="1328630164"/>
                  </a:ext>
                </a:extLst>
              </a:tr>
              <a:tr h="228873">
                <a:tc>
                  <a:txBody>
                    <a:bodyPr/>
                    <a:lstStyle/>
                    <a:p>
                      <a:r>
                        <a:rPr lang="en-US" sz="1000" dirty="0"/>
                        <a:t>senti_2class (Labelled)</a:t>
                      </a:r>
                    </a:p>
                  </a:txBody>
                  <a:tcPr/>
                </a:tc>
                <a:tc>
                  <a:txBody>
                    <a:bodyPr/>
                    <a:lstStyle/>
                    <a:p>
                      <a:r>
                        <a:rPr lang="en-US" sz="1000" dirty="0"/>
                        <a:t>Not Negative , Negative</a:t>
                      </a:r>
                    </a:p>
                  </a:txBody>
                  <a:tcPr/>
                </a:tc>
                <a:extLst>
                  <a:ext uri="{0D108BD9-81ED-4DB2-BD59-A6C34878D82A}">
                    <a16:rowId xmlns:a16="http://schemas.microsoft.com/office/drawing/2014/main" val="2946190078"/>
                  </a:ext>
                </a:extLst>
              </a:tr>
              <a:tr h="228873">
                <a:tc>
                  <a:txBody>
                    <a:bodyPr/>
                    <a:lstStyle/>
                    <a:p>
                      <a:r>
                        <a:rPr lang="en-US" sz="1000" dirty="0"/>
                        <a:t>senti_5class (Labelled)</a:t>
                      </a:r>
                    </a:p>
                  </a:txBody>
                  <a:tcPr/>
                </a:tc>
                <a:tc>
                  <a:txBody>
                    <a:bodyPr/>
                    <a:lstStyle/>
                    <a:p>
                      <a:r>
                        <a:rPr lang="en-US" sz="1000" dirty="0"/>
                        <a:t>Negative only, Complaints, Neutral, Positive only , Praise </a:t>
                      </a:r>
                    </a:p>
                  </a:txBody>
                  <a:tcPr/>
                </a:tc>
                <a:extLst>
                  <a:ext uri="{0D108BD9-81ED-4DB2-BD59-A6C34878D82A}">
                    <a16:rowId xmlns:a16="http://schemas.microsoft.com/office/drawing/2014/main" val="4129213660"/>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feature_negative_1</a:t>
                      </a:r>
                    </a:p>
                  </a:txBody>
                  <a:tcPr marL="9525" marR="9525" marT="9525" marB="0" anchor="b"/>
                </a:tc>
                <a:tc>
                  <a:txBody>
                    <a:bodyPr/>
                    <a:lstStyle/>
                    <a:p>
                      <a:pPr algn="l" fontAlgn="b"/>
                      <a:r>
                        <a:rPr lang="en-IN" sz="1100" b="0" i="0" u="none" strike="noStrike" dirty="0">
                          <a:solidFill>
                            <a:srgbClr val="000000"/>
                          </a:solidFill>
                          <a:effectLst/>
                          <a:latin typeface="Calibri" panose="020F0502020204030204" pitchFamily="34" charset="0"/>
                        </a:rPr>
                        <a:t>  0,1 </a:t>
                      </a:r>
                    </a:p>
                  </a:txBody>
                  <a:tcPr marL="9525" marR="9525" marT="9525" marB="0" anchor="b"/>
                </a:tc>
                <a:extLst>
                  <a:ext uri="{0D108BD9-81ED-4DB2-BD59-A6C34878D82A}">
                    <a16:rowId xmlns:a16="http://schemas.microsoft.com/office/drawing/2014/main" val="201695539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feature_negative_2</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4067792233"/>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feature_negative_3</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852761909"/>
                  </a:ext>
                </a:extLst>
              </a:tr>
              <a:tr h="228873">
                <a:tc>
                  <a:txBody>
                    <a:bodyPr/>
                    <a:lstStyle/>
                    <a:p>
                      <a:pPr algn="l" fontAlgn="b"/>
                      <a:r>
                        <a:rPr lang="en-US" sz="1000" b="0" i="0" u="none" strike="noStrike">
                          <a:solidFill>
                            <a:srgbClr val="000000"/>
                          </a:solidFill>
                          <a:effectLst/>
                          <a:latin typeface="Calibri" panose="020F0502020204030204" pitchFamily="34" charset="0"/>
                        </a:rPr>
                        <a:t>feature_negative_4</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027718533"/>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feature_negative_5</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4129830900"/>
                  </a:ext>
                </a:extLst>
              </a:tr>
              <a:tr h="228873">
                <a:tc>
                  <a:txBody>
                    <a:bodyPr/>
                    <a:lstStyle/>
                    <a:p>
                      <a:pPr algn="l" fontAlgn="b"/>
                      <a:r>
                        <a:rPr lang="en-US" sz="1000" b="0" i="0" u="none" strike="noStrike">
                          <a:solidFill>
                            <a:srgbClr val="000000"/>
                          </a:solidFill>
                          <a:effectLst/>
                          <a:latin typeface="Calibri" panose="020F0502020204030204" pitchFamily="34" charset="0"/>
                        </a:rPr>
                        <a:t>feature_negative_6</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815173512"/>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feature_negative_7</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199149615"/>
                  </a:ext>
                </a:extLst>
              </a:tr>
              <a:tr h="228873">
                <a:tc>
                  <a:txBody>
                    <a:bodyPr/>
                    <a:lstStyle/>
                    <a:p>
                      <a:pPr algn="l" fontAlgn="b"/>
                      <a:r>
                        <a:rPr lang="en-US" sz="1000" b="0" i="0" u="none" strike="noStrike">
                          <a:solidFill>
                            <a:srgbClr val="000000"/>
                          </a:solidFill>
                          <a:effectLst/>
                          <a:latin typeface="Calibri" panose="020F0502020204030204" pitchFamily="34" charset="0"/>
                        </a:rPr>
                        <a:t>feature_positive_1</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869005678"/>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feature_positive_2</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353184891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feature_positive_3</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377945164"/>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feature_positive_4</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694978932"/>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feature_positive_5</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84892328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feature_positive_6</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720335793"/>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feature_positive_7</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384831275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feature_positive_8</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0,1 </a:t>
                      </a:r>
                      <a:endPar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706585101"/>
                  </a:ext>
                </a:extLst>
              </a:tr>
              <a:tr h="228873">
                <a:tc>
                  <a:txBody>
                    <a:bodyPr/>
                    <a:lstStyle/>
                    <a:p>
                      <a:pPr algn="l" fontAlgn="b"/>
                      <a:r>
                        <a:rPr lang="en-US" sz="1000" b="0" i="0" u="none" strike="noStrike" dirty="0">
                          <a:solidFill>
                            <a:srgbClr val="000000"/>
                          </a:solidFill>
                          <a:effectLst/>
                          <a:latin typeface="Calibri" panose="020F0502020204030204" pitchFamily="34" charset="0"/>
                        </a:rPr>
                        <a:t>feature_positive_9</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0,1 </a:t>
                      </a:r>
                    </a:p>
                  </a:txBody>
                  <a:tcPr marL="9525" marR="9525" marT="9525" marB="0" anchor="b"/>
                </a:tc>
                <a:extLst>
                  <a:ext uri="{0D108BD9-81ED-4DB2-BD59-A6C34878D82A}">
                    <a16:rowId xmlns:a16="http://schemas.microsoft.com/office/drawing/2014/main" val="4039217658"/>
                  </a:ext>
                </a:extLst>
              </a:tr>
            </a:tbl>
          </a:graphicData>
        </a:graphic>
      </p:graphicFrame>
    </p:spTree>
    <p:extLst>
      <p:ext uri="{BB962C8B-B14F-4D97-AF65-F5344CB8AC3E}">
        <p14:creationId xmlns:p14="http://schemas.microsoft.com/office/powerpoint/2010/main" val="110540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sp>
        <p:nvSpPr>
          <p:cNvPr id="5" name="TextBox 4">
            <a:extLst>
              <a:ext uri="{FF2B5EF4-FFF2-40B4-BE49-F238E27FC236}">
                <a16:creationId xmlns:a16="http://schemas.microsoft.com/office/drawing/2014/main" id="{757E2F36-1B9E-4630-9071-4093D2DB9948}"/>
              </a:ext>
            </a:extLst>
          </p:cNvPr>
          <p:cNvSpPr txBox="1"/>
          <p:nvPr/>
        </p:nvSpPr>
        <p:spPr>
          <a:xfrm>
            <a:off x="607386" y="1388421"/>
            <a:ext cx="11095377" cy="5694123"/>
          </a:xfrm>
          <a:prstGeom prst="rect">
            <a:avLst/>
          </a:prstGeom>
          <a:noFill/>
        </p:spPr>
        <p:txBody>
          <a:bodyPr wrap="square">
            <a:spAutoFit/>
          </a:bodyPr>
          <a:lstStyle/>
          <a:p>
            <a:pPr marR="0" lvl="0" algn="just">
              <a:lnSpc>
                <a:spcPct val="115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2. Load the data into python and doing the preliminary analysis</a:t>
            </a:r>
            <a:r>
              <a:rPr lang="en-IN" b="1" dirty="0">
                <a:latin typeface="Times New Roman" panose="02020603050405020304" pitchFamily="18" charset="0"/>
              </a:rPr>
              <a:t> </a:t>
            </a:r>
            <a:endParaRPr lang="en-US" b="1" dirty="0">
              <a:latin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Total 2782 Records available.</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There are Zero Missing values in the data.</a:t>
            </a: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In the review’s sentiment (manually labelled the corpus) 57.9% Positive and 42.1% Negative </a:t>
            </a:r>
            <a:endParaRPr lang="en-US" dirty="0">
              <a:effectLst/>
              <a:latin typeface="Times New Roman" panose="02020603050405020304" pitchFamily="18" charset="0"/>
              <a:ea typeface="Times New Roman" panose="02020603050405020304" pitchFamily="18" charset="0"/>
            </a:endParaRPr>
          </a:p>
          <a:p>
            <a:pPr marR="0" lvl="0" algn="just">
              <a:lnSpc>
                <a:spcPct val="115000"/>
              </a:lnSpc>
              <a:spcBef>
                <a:spcPts val="0"/>
              </a:spcBef>
              <a:spcAft>
                <a:spcPts val="0"/>
              </a:spcAft>
            </a:pPr>
            <a:r>
              <a:rPr lang="en-IN" b="1" dirty="0">
                <a:effectLst/>
                <a:latin typeface="Times New Roman" panose="02020603050405020304" pitchFamily="18" charset="0"/>
                <a:ea typeface="Times New Roman" panose="02020603050405020304" pitchFamily="18" charset="0"/>
              </a:rPr>
              <a:t>3. Cleaning the data by the below process.</a:t>
            </a:r>
            <a:endParaRPr lang="en-US" b="1"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Removing special characters, punctuation, square bracket, numbers, double spacing.</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Convert all the upper case to lower case.</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Tokenization: Tokenization is the act of breaking up a sequence of strings into pieces such as words, keywords, phrases, symbols and other elements called tokens. Created the tokens in a separate column in the data frame.</a:t>
            </a:r>
            <a:endParaRPr lang="en-US" dirty="0">
              <a:effectLst/>
              <a:latin typeface="Times New Roman" panose="02020603050405020304" pitchFamily="18" charset="0"/>
              <a:ea typeface="Times New Roman" panose="02020603050405020304" pitchFamily="18" charset="0"/>
            </a:endParaRP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Stop Words removal: - A stop word is a commonly used word (such as “the”, “a”, “an”, “in”) that a search engine has been programmed to ignore, both when indexing entries for searching and when retrieving them as the result of a search query. Post tokenization remove the stop words.</a:t>
            </a:r>
          </a:p>
          <a:p>
            <a:pPr marL="800100" lvl="1" indent="-342900" algn="just">
              <a:lnSpc>
                <a:spcPct val="115000"/>
              </a:lnSpc>
              <a:buFont typeface="+mj-lt"/>
              <a:buAutoNum type="alphaLcParenR"/>
              <a:tabLst>
                <a:tab pos="685800" algn="l"/>
              </a:tabLst>
            </a:pPr>
            <a:r>
              <a:rPr lang="en-IN" dirty="0">
                <a:effectLst/>
                <a:latin typeface="Times New Roman" panose="02020603050405020304" pitchFamily="18" charset="0"/>
                <a:ea typeface="Times New Roman" panose="02020603050405020304" pitchFamily="18" charset="0"/>
              </a:rPr>
              <a:t>Stemming and Lemmatization: - Stemming and lemmatization are methods used by search engines and chatbots to analyse the meaning behind a word. Stemming uses the stem of the word, while lemmatization uses the context in which the word is being used.</a:t>
            </a:r>
            <a:endParaRPr lang="en-US" dirty="0">
              <a:effectLst/>
              <a:latin typeface="Times New Roman" panose="02020603050405020304" pitchFamily="18" charset="0"/>
              <a:ea typeface="Times New Roman" panose="02020603050405020304" pitchFamily="18" charset="0"/>
            </a:endParaRPr>
          </a:p>
          <a:p>
            <a:pPr marL="914400" lvl="1">
              <a:lnSpc>
                <a:spcPct val="115000"/>
              </a:lnSpc>
              <a:spcAft>
                <a:spcPts val="130"/>
              </a:spcAft>
            </a:pPr>
            <a:endParaRPr lang="en-IN"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57512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AC34-7C7C-41E9-9F48-C20DD492DAB5}"/>
              </a:ext>
            </a:extLst>
          </p:cNvPr>
          <p:cNvSpPr>
            <a:spLocks noGrp="1"/>
          </p:cNvSpPr>
          <p:nvPr>
            <p:ph type="title"/>
          </p:nvPr>
        </p:nvSpPr>
        <p:spPr/>
        <p:txBody>
          <a:bodyPr/>
          <a:lstStyle/>
          <a:p>
            <a:r>
              <a:rPr lang="en-US" dirty="0"/>
              <a:t>Data Preparation</a:t>
            </a:r>
          </a:p>
        </p:txBody>
      </p:sp>
      <p:sp>
        <p:nvSpPr>
          <p:cNvPr id="4" name="TextBox 3">
            <a:extLst>
              <a:ext uri="{FF2B5EF4-FFF2-40B4-BE49-F238E27FC236}">
                <a16:creationId xmlns:a16="http://schemas.microsoft.com/office/drawing/2014/main" id="{394D5A76-BC3C-4DFB-84F3-B5FDE5B31DFF}"/>
              </a:ext>
            </a:extLst>
          </p:cNvPr>
          <p:cNvSpPr txBox="1"/>
          <p:nvPr/>
        </p:nvSpPr>
        <p:spPr>
          <a:xfrm>
            <a:off x="601361" y="1479883"/>
            <a:ext cx="11167305" cy="3529299"/>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4. Document Matrix .</a:t>
            </a:r>
          </a:p>
          <a:p>
            <a:pPr marL="4572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Building the Document matrix (mathematical matrix that describes the frequency of terms that occur in a collection of documents) using the Bag of words (commonly used in methods of document classification where the (frequency of) occurrence of each word is used as a feature for training a classifier). </a:t>
            </a:r>
            <a:endParaRPr lang="en-US" sz="1800" dirty="0">
              <a:effectLst/>
              <a:latin typeface="Times New Roman" panose="02020603050405020304" pitchFamily="18" charset="0"/>
              <a:ea typeface="Times New Roman" panose="02020603050405020304" pitchFamily="18" charset="0"/>
            </a:endParaRPr>
          </a:p>
          <a:p>
            <a:pPr marL="4572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4572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For our study used 2 Document matrix.</a:t>
            </a:r>
            <a:endParaRPr lang="en-US" dirty="0">
              <a:latin typeface="Times New Roman" panose="02020603050405020304" pitchFamily="18" charset="0"/>
              <a:ea typeface="Times New Roman" panose="02020603050405020304" pitchFamily="18" charset="0"/>
            </a:endParaRPr>
          </a:p>
          <a:p>
            <a:pPr marL="800100" marR="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Times New Roman" panose="02020603050405020304" pitchFamily="18" charset="0"/>
              </a:rPr>
              <a:t>Bag of words using count vectorizer (involves counting the number of occurrences each word appears in a document)</a:t>
            </a:r>
          </a:p>
          <a:p>
            <a:pPr marL="800100" marR="0" indent="-342900" algn="just">
              <a:lnSpc>
                <a:spcPct val="115000"/>
              </a:lnSpc>
              <a:spcBef>
                <a:spcPts val="0"/>
              </a:spcBef>
              <a:spcAft>
                <a:spcPts val="0"/>
              </a:spcAft>
              <a:buFont typeface="+mj-lt"/>
              <a:buAutoNum type="arabicPeriod"/>
            </a:pPr>
            <a:r>
              <a:rPr lang="en-IN" dirty="0">
                <a:effectLst/>
                <a:latin typeface="Times New Roman" panose="02020603050405020304" pitchFamily="18" charset="0"/>
                <a:ea typeface="Times New Roman" panose="02020603050405020304" pitchFamily="18" charset="0"/>
              </a:rPr>
              <a:t>Bag of words using TFIDF (Term Frequency — Inverse Document Frequency”. This is a technique to quantify a word in documents, usually compute a weight to each word which signifies the importance of the word in the document and corpus.)</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53965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Agenda</a:t>
            </a:r>
          </a:p>
        </p:txBody>
      </p:sp>
      <p:grpSp>
        <p:nvGrpSpPr>
          <p:cNvPr id="9" name="Group 8">
            <a:extLst>
              <a:ext uri="{FF2B5EF4-FFF2-40B4-BE49-F238E27FC236}">
                <a16:creationId xmlns:a16="http://schemas.microsoft.com/office/drawing/2014/main" id="{37F06B10-F2B9-45AE-BAEE-3A25BDC40F60}"/>
              </a:ext>
            </a:extLst>
          </p:cNvPr>
          <p:cNvGrpSpPr/>
          <p:nvPr/>
        </p:nvGrpSpPr>
        <p:grpSpPr>
          <a:xfrm>
            <a:off x="260025" y="1711929"/>
            <a:ext cx="3665696" cy="523220"/>
            <a:chOff x="1848112" y="1575921"/>
            <a:chExt cx="5261607" cy="570917"/>
          </a:xfrm>
        </p:grpSpPr>
        <p:sp>
          <p:nvSpPr>
            <p:cNvPr id="11" name="TextBox 10"/>
            <p:cNvSpPr txBox="1"/>
            <p:nvPr/>
          </p:nvSpPr>
          <p:spPr>
            <a:xfrm>
              <a:off x="2602027" y="1662793"/>
              <a:ext cx="4507692" cy="403000"/>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Introduction</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1848112" y="1575921"/>
              <a:ext cx="958095" cy="570917"/>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01</a:t>
              </a:r>
              <a:endParaRPr lang="ko-KR" altLang="en-US" sz="2800" b="1" dirty="0">
                <a:solidFill>
                  <a:schemeClr val="tx1">
                    <a:lumMod val="75000"/>
                    <a:lumOff val="25000"/>
                  </a:schemeClr>
                </a:solidFill>
                <a:latin typeface="+mj-lt"/>
                <a:cs typeface="Arial" pitchFamily="34" charset="0"/>
              </a:endParaRPr>
            </a:p>
          </p:txBody>
        </p:sp>
      </p:grpSp>
      <p:grpSp>
        <p:nvGrpSpPr>
          <p:cNvPr id="13" name="Group 12">
            <a:extLst>
              <a:ext uri="{FF2B5EF4-FFF2-40B4-BE49-F238E27FC236}">
                <a16:creationId xmlns:a16="http://schemas.microsoft.com/office/drawing/2014/main" id="{48C572D2-FF82-4F09-A87C-3D3A60EF1C3D}"/>
              </a:ext>
            </a:extLst>
          </p:cNvPr>
          <p:cNvGrpSpPr/>
          <p:nvPr/>
        </p:nvGrpSpPr>
        <p:grpSpPr>
          <a:xfrm>
            <a:off x="88384" y="2782244"/>
            <a:ext cx="5244336" cy="523220"/>
            <a:chOff x="1848112" y="1575921"/>
            <a:chExt cx="5244336" cy="523220"/>
          </a:xfrm>
        </p:grpSpPr>
        <p:sp>
          <p:nvSpPr>
            <p:cNvPr id="15" name="TextBox 14">
              <a:extLst>
                <a:ext uri="{FF2B5EF4-FFF2-40B4-BE49-F238E27FC236}">
                  <a16:creationId xmlns:a16="http://schemas.microsoft.com/office/drawing/2014/main" id="{4FCF8A9D-7E22-4279-8535-9C4F0258D7B9}"/>
                </a:ext>
              </a:extLst>
            </p:cNvPr>
            <p:cNvSpPr txBox="1"/>
            <p:nvPr/>
          </p:nvSpPr>
          <p:spPr>
            <a:xfrm>
              <a:off x="2584756" y="164179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Literature Review</a:t>
              </a:r>
              <a:endParaRPr lang="ko-KR" altLang="en-US" b="1" dirty="0">
                <a:solidFill>
                  <a:schemeClr val="tx1">
                    <a:lumMod val="75000"/>
                    <a:lumOff val="25000"/>
                  </a:schemeClr>
                </a:solidFill>
                <a:latin typeface="+mj-lt"/>
                <a:cs typeface="Arial" pitchFamily="34" charset="0"/>
              </a:endParaRPr>
            </a:p>
          </p:txBody>
        </p:sp>
        <p:sp>
          <p:nvSpPr>
            <p:cNvPr id="16" name="TextBox 15">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02</a:t>
              </a:r>
              <a:endParaRPr lang="ko-KR" altLang="en-US" sz="2800" b="1" dirty="0">
                <a:solidFill>
                  <a:schemeClr val="tx1">
                    <a:lumMod val="75000"/>
                    <a:lumOff val="25000"/>
                  </a:schemeClr>
                </a:solidFill>
                <a:latin typeface="+mj-lt"/>
                <a:cs typeface="Arial" pitchFamily="34" charset="0"/>
              </a:endParaRPr>
            </a:p>
          </p:txBody>
        </p:sp>
      </p:grpSp>
      <p:grpSp>
        <p:nvGrpSpPr>
          <p:cNvPr id="17" name="Group 16">
            <a:extLst>
              <a:ext uri="{FF2B5EF4-FFF2-40B4-BE49-F238E27FC236}">
                <a16:creationId xmlns:a16="http://schemas.microsoft.com/office/drawing/2014/main" id="{C66517ED-D341-498B-BF06-476933A43F6B}"/>
              </a:ext>
            </a:extLst>
          </p:cNvPr>
          <p:cNvGrpSpPr/>
          <p:nvPr/>
        </p:nvGrpSpPr>
        <p:grpSpPr>
          <a:xfrm>
            <a:off x="214288" y="5037016"/>
            <a:ext cx="4434535" cy="523220"/>
            <a:chOff x="1830629" y="1575337"/>
            <a:chExt cx="5212939" cy="523220"/>
          </a:xfrm>
        </p:grpSpPr>
        <p:sp>
          <p:nvSpPr>
            <p:cNvPr id="19" name="TextBox 18">
              <a:extLst>
                <a:ext uri="{FF2B5EF4-FFF2-40B4-BE49-F238E27FC236}">
                  <a16:creationId xmlns:a16="http://schemas.microsoft.com/office/drawing/2014/main" id="{190EC436-1B46-49D9-A7E4-ADECB5E929DF}"/>
                </a:ext>
              </a:extLst>
            </p:cNvPr>
            <p:cNvSpPr txBox="1"/>
            <p:nvPr/>
          </p:nvSpPr>
          <p:spPr>
            <a:xfrm>
              <a:off x="2535876" y="164255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 Project Objectives  </a:t>
              </a:r>
              <a:endParaRPr lang="ko-KR" altLang="en-US" b="1" dirty="0">
                <a:solidFill>
                  <a:schemeClr val="tx1">
                    <a:lumMod val="75000"/>
                    <a:lumOff val="25000"/>
                  </a:schemeClr>
                </a:solidFill>
                <a:latin typeface="+mj-lt"/>
                <a:cs typeface="Arial" pitchFamily="34" charset="0"/>
              </a:endParaRPr>
            </a:p>
          </p:txBody>
        </p:sp>
        <p:sp>
          <p:nvSpPr>
            <p:cNvPr id="20" name="TextBox 19">
              <a:extLst>
                <a:ext uri="{FF2B5EF4-FFF2-40B4-BE49-F238E27FC236}">
                  <a16:creationId xmlns:a16="http://schemas.microsoft.com/office/drawing/2014/main" id="{CF831A6C-272F-4BDD-8F88-4227AAB90FB2}"/>
                </a:ext>
              </a:extLst>
            </p:cNvPr>
            <p:cNvSpPr txBox="1"/>
            <p:nvPr/>
          </p:nvSpPr>
          <p:spPr>
            <a:xfrm>
              <a:off x="1830629" y="1575337"/>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04</a:t>
              </a:r>
              <a:endParaRPr lang="ko-KR" altLang="en-US" sz="2800" b="1" dirty="0">
                <a:solidFill>
                  <a:schemeClr val="tx1">
                    <a:lumMod val="75000"/>
                    <a:lumOff val="25000"/>
                  </a:schemeClr>
                </a:solidFill>
                <a:latin typeface="+mj-lt"/>
                <a:cs typeface="Arial" pitchFamily="34" charset="0"/>
              </a:endParaRPr>
            </a:p>
          </p:txBody>
        </p:sp>
      </p:grpSp>
      <p:grpSp>
        <p:nvGrpSpPr>
          <p:cNvPr id="21" name="Group 20">
            <a:extLst>
              <a:ext uri="{FF2B5EF4-FFF2-40B4-BE49-F238E27FC236}">
                <a16:creationId xmlns:a16="http://schemas.microsoft.com/office/drawing/2014/main" id="{1DEE4032-D811-4C99-AE03-98362C887B64}"/>
              </a:ext>
            </a:extLst>
          </p:cNvPr>
          <p:cNvGrpSpPr/>
          <p:nvPr/>
        </p:nvGrpSpPr>
        <p:grpSpPr>
          <a:xfrm>
            <a:off x="4035939" y="1751347"/>
            <a:ext cx="3715984" cy="523220"/>
            <a:chOff x="1683508" y="1590033"/>
            <a:chExt cx="5339298" cy="523220"/>
          </a:xfrm>
        </p:grpSpPr>
        <p:sp>
          <p:nvSpPr>
            <p:cNvPr id="23" name="TextBox 22">
              <a:extLst>
                <a:ext uri="{FF2B5EF4-FFF2-40B4-BE49-F238E27FC236}">
                  <a16:creationId xmlns:a16="http://schemas.microsoft.com/office/drawing/2014/main" id="{3DFCC804-6C1D-4C67-B274-1978635DA6F9}"/>
                </a:ext>
              </a:extLst>
            </p:cNvPr>
            <p:cNvSpPr txBox="1"/>
            <p:nvPr/>
          </p:nvSpPr>
          <p:spPr>
            <a:xfrm>
              <a:off x="2515114" y="1626240"/>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Project Methodology  </a:t>
              </a:r>
              <a:endParaRPr lang="ko-KR" altLang="en-US" b="1" dirty="0">
                <a:solidFill>
                  <a:schemeClr val="tx1">
                    <a:lumMod val="75000"/>
                    <a:lumOff val="25000"/>
                  </a:schemeClr>
                </a:solidFill>
                <a:latin typeface="+mj-lt"/>
                <a:cs typeface="Arial" pitchFamily="34" charset="0"/>
              </a:endParaRPr>
            </a:p>
          </p:txBody>
        </p:sp>
        <p:sp>
          <p:nvSpPr>
            <p:cNvPr id="24" name="TextBox 23">
              <a:extLst>
                <a:ext uri="{FF2B5EF4-FFF2-40B4-BE49-F238E27FC236}">
                  <a16:creationId xmlns:a16="http://schemas.microsoft.com/office/drawing/2014/main" id="{7B7AC64B-48B2-4F4F-A626-7901145018C6}"/>
                </a:ext>
              </a:extLst>
            </p:cNvPr>
            <p:cNvSpPr txBox="1"/>
            <p:nvPr/>
          </p:nvSpPr>
          <p:spPr>
            <a:xfrm>
              <a:off x="1683508" y="159003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05</a:t>
              </a:r>
              <a:endParaRPr lang="ko-KR" altLang="en-US" sz="2800" b="1" dirty="0">
                <a:solidFill>
                  <a:schemeClr val="tx1">
                    <a:lumMod val="75000"/>
                    <a:lumOff val="25000"/>
                  </a:schemeClr>
                </a:solidFill>
                <a:latin typeface="+mj-lt"/>
                <a:cs typeface="Arial" pitchFamily="34" charset="0"/>
              </a:endParaRPr>
            </a:p>
          </p:txBody>
        </p:sp>
      </p:grpSp>
      <p:grpSp>
        <p:nvGrpSpPr>
          <p:cNvPr id="25" name="Group 24">
            <a:extLst>
              <a:ext uri="{FF2B5EF4-FFF2-40B4-BE49-F238E27FC236}">
                <a16:creationId xmlns:a16="http://schemas.microsoft.com/office/drawing/2014/main" id="{37F06B10-F2B9-45AE-BAEE-3A25BDC40F60}"/>
              </a:ext>
            </a:extLst>
          </p:cNvPr>
          <p:cNvGrpSpPr/>
          <p:nvPr/>
        </p:nvGrpSpPr>
        <p:grpSpPr>
          <a:xfrm>
            <a:off x="4000419" y="2793980"/>
            <a:ext cx="3808979" cy="523220"/>
            <a:chOff x="1848112" y="1575921"/>
            <a:chExt cx="5305563" cy="523220"/>
          </a:xfrm>
        </p:grpSpPr>
        <p:sp>
          <p:nvSpPr>
            <p:cNvPr id="27" name="TextBox 26"/>
            <p:cNvSpPr txBox="1"/>
            <p:nvPr/>
          </p:nvSpPr>
          <p:spPr>
            <a:xfrm>
              <a:off x="2645983" y="1652044"/>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Business Understanding </a:t>
              </a:r>
              <a:endParaRPr lang="ko-KR" altLang="en-US" b="1" dirty="0">
                <a:solidFill>
                  <a:schemeClr val="tx1">
                    <a:lumMod val="75000"/>
                    <a:lumOff val="25000"/>
                  </a:schemeClr>
                </a:solidFill>
                <a:latin typeface="+mj-lt"/>
                <a:cs typeface="Arial" pitchFamily="34" charset="0"/>
              </a:endParaRPr>
            </a:p>
          </p:txBody>
        </p:sp>
        <p:sp>
          <p:nvSpPr>
            <p:cNvPr id="28" name="TextBox 27"/>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06</a:t>
              </a:r>
              <a:endParaRPr lang="ko-KR" altLang="en-US" sz="2800" b="1" dirty="0">
                <a:solidFill>
                  <a:schemeClr val="tx1">
                    <a:lumMod val="75000"/>
                    <a:lumOff val="25000"/>
                  </a:schemeClr>
                </a:solidFill>
                <a:latin typeface="+mj-lt"/>
                <a:cs typeface="Arial" pitchFamily="34" charset="0"/>
              </a:endParaRPr>
            </a:p>
          </p:txBody>
        </p:sp>
      </p:grpSp>
      <p:grpSp>
        <p:nvGrpSpPr>
          <p:cNvPr id="33" name="Group 32">
            <a:extLst>
              <a:ext uri="{FF2B5EF4-FFF2-40B4-BE49-F238E27FC236}">
                <a16:creationId xmlns:a16="http://schemas.microsoft.com/office/drawing/2014/main" id="{C66517ED-D341-498B-BF06-476933A43F6B}"/>
              </a:ext>
            </a:extLst>
          </p:cNvPr>
          <p:cNvGrpSpPr/>
          <p:nvPr/>
        </p:nvGrpSpPr>
        <p:grpSpPr>
          <a:xfrm>
            <a:off x="7800032" y="1612732"/>
            <a:ext cx="3470106" cy="523220"/>
            <a:chOff x="1848112" y="1575921"/>
            <a:chExt cx="5241080" cy="523220"/>
          </a:xfrm>
        </p:grpSpPr>
        <p:sp>
          <p:nvSpPr>
            <p:cNvPr id="35" name="TextBox 34">
              <a:extLst>
                <a:ext uri="{FF2B5EF4-FFF2-40B4-BE49-F238E27FC236}">
                  <a16:creationId xmlns:a16="http://schemas.microsoft.com/office/drawing/2014/main" id="{190EC436-1B46-49D9-A7E4-ADECB5E929DF}"/>
                </a:ext>
              </a:extLst>
            </p:cNvPr>
            <p:cNvSpPr txBox="1"/>
            <p:nvPr/>
          </p:nvSpPr>
          <p:spPr>
            <a:xfrm>
              <a:off x="2581500" y="163780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Descriptive Analytics</a:t>
              </a:r>
              <a:endParaRPr lang="ko-KR" altLang="en-US" b="1" dirty="0">
                <a:solidFill>
                  <a:schemeClr val="tx1">
                    <a:lumMod val="75000"/>
                    <a:lumOff val="25000"/>
                  </a:schemeClr>
                </a:solidFill>
                <a:latin typeface="+mj-lt"/>
                <a:cs typeface="Arial" pitchFamily="34" charset="0"/>
              </a:endParaRPr>
            </a:p>
          </p:txBody>
        </p:sp>
        <p:sp>
          <p:nvSpPr>
            <p:cNvPr id="36" name="TextBox 35">
              <a:extLst>
                <a:ext uri="{FF2B5EF4-FFF2-40B4-BE49-F238E27FC236}">
                  <a16:creationId xmlns:a16="http://schemas.microsoft.com/office/drawing/2014/main" id="{CF831A6C-272F-4BDD-8F88-4227AAB90FB2}"/>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09</a:t>
              </a:r>
              <a:endParaRPr lang="ko-KR" altLang="en-US" sz="2800" b="1" dirty="0">
                <a:solidFill>
                  <a:schemeClr val="tx1">
                    <a:lumMod val="75000"/>
                    <a:lumOff val="25000"/>
                  </a:schemeClr>
                </a:solidFill>
                <a:latin typeface="+mj-lt"/>
                <a:cs typeface="Arial" pitchFamily="34" charset="0"/>
              </a:endParaRPr>
            </a:p>
          </p:txBody>
        </p:sp>
      </p:grpSp>
      <p:grpSp>
        <p:nvGrpSpPr>
          <p:cNvPr id="38" name="Group 37">
            <a:extLst>
              <a:ext uri="{FF2B5EF4-FFF2-40B4-BE49-F238E27FC236}">
                <a16:creationId xmlns:a16="http://schemas.microsoft.com/office/drawing/2014/main" id="{1DEE4032-D811-4C99-AE03-98362C887B64}"/>
              </a:ext>
            </a:extLst>
          </p:cNvPr>
          <p:cNvGrpSpPr/>
          <p:nvPr/>
        </p:nvGrpSpPr>
        <p:grpSpPr>
          <a:xfrm>
            <a:off x="7833109" y="4398982"/>
            <a:ext cx="4172861" cy="891895"/>
            <a:chOff x="1848112" y="1575921"/>
            <a:chExt cx="5383988" cy="891895"/>
          </a:xfrm>
        </p:grpSpPr>
        <p:sp>
          <p:nvSpPr>
            <p:cNvPr id="40" name="TextBox 39">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41" name="TextBox 40">
              <a:extLst>
                <a:ext uri="{FF2B5EF4-FFF2-40B4-BE49-F238E27FC236}">
                  <a16:creationId xmlns:a16="http://schemas.microsoft.com/office/drawing/2014/main" id="{3DFCC804-6C1D-4C67-B274-1978635DA6F9}"/>
                </a:ext>
              </a:extLst>
            </p:cNvPr>
            <p:cNvSpPr txBox="1"/>
            <p:nvPr/>
          </p:nvSpPr>
          <p:spPr>
            <a:xfrm>
              <a:off x="2501685" y="1618775"/>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Suggestions and Conclusions</a:t>
              </a:r>
              <a:endParaRPr lang="ko-KR" altLang="en-US" b="1" dirty="0">
                <a:solidFill>
                  <a:schemeClr val="tx1">
                    <a:lumMod val="75000"/>
                    <a:lumOff val="25000"/>
                  </a:schemeClr>
                </a:solidFill>
                <a:latin typeface="+mj-lt"/>
                <a:cs typeface="Arial" pitchFamily="34" charset="0"/>
              </a:endParaRPr>
            </a:p>
          </p:txBody>
        </p:sp>
        <p:sp>
          <p:nvSpPr>
            <p:cNvPr id="42" name="TextBox 41">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12</a:t>
              </a:r>
              <a:endParaRPr lang="ko-KR" altLang="en-US" sz="2800" b="1" dirty="0">
                <a:solidFill>
                  <a:schemeClr val="tx1">
                    <a:lumMod val="75000"/>
                    <a:lumOff val="25000"/>
                  </a:schemeClr>
                </a:solidFill>
                <a:latin typeface="+mj-lt"/>
                <a:cs typeface="Arial" pitchFamily="34" charset="0"/>
              </a:endParaRPr>
            </a:p>
          </p:txBody>
        </p:sp>
      </p:grpSp>
      <p:grpSp>
        <p:nvGrpSpPr>
          <p:cNvPr id="44" name="Group 43">
            <a:extLst>
              <a:ext uri="{FF2B5EF4-FFF2-40B4-BE49-F238E27FC236}">
                <a16:creationId xmlns:a16="http://schemas.microsoft.com/office/drawing/2014/main" id="{1DEE4032-D811-4C99-AE03-98362C887B64}"/>
              </a:ext>
            </a:extLst>
          </p:cNvPr>
          <p:cNvGrpSpPr/>
          <p:nvPr/>
        </p:nvGrpSpPr>
        <p:grpSpPr>
          <a:xfrm>
            <a:off x="129892" y="3897108"/>
            <a:ext cx="5244336" cy="523220"/>
            <a:chOff x="1848112" y="1575921"/>
            <a:chExt cx="5244336" cy="523220"/>
          </a:xfrm>
        </p:grpSpPr>
        <p:sp>
          <p:nvSpPr>
            <p:cNvPr id="47" name="TextBox 46">
              <a:extLst>
                <a:ext uri="{FF2B5EF4-FFF2-40B4-BE49-F238E27FC236}">
                  <a16:creationId xmlns:a16="http://schemas.microsoft.com/office/drawing/2014/main" id="{3DFCC804-6C1D-4C67-B274-1978635DA6F9}"/>
                </a:ext>
              </a:extLst>
            </p:cNvPr>
            <p:cNvSpPr txBox="1"/>
            <p:nvPr/>
          </p:nvSpPr>
          <p:spPr>
            <a:xfrm>
              <a:off x="2584756" y="1641696"/>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Problem Statement</a:t>
              </a:r>
              <a:endParaRPr lang="ko-KR" altLang="en-US" b="1" dirty="0">
                <a:solidFill>
                  <a:schemeClr val="tx1">
                    <a:lumMod val="75000"/>
                    <a:lumOff val="25000"/>
                  </a:schemeClr>
                </a:solidFill>
                <a:latin typeface="+mj-lt"/>
                <a:cs typeface="Arial" pitchFamily="34" charset="0"/>
              </a:endParaRPr>
            </a:p>
          </p:txBody>
        </p:sp>
        <p:sp>
          <p:nvSpPr>
            <p:cNvPr id="48" name="TextBox 47">
              <a:extLst>
                <a:ext uri="{FF2B5EF4-FFF2-40B4-BE49-F238E27FC236}">
                  <a16:creationId xmlns:a16="http://schemas.microsoft.com/office/drawing/2014/main" id="{7B7AC64B-48B2-4F4F-A626-7901145018C6}"/>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03</a:t>
              </a:r>
              <a:endParaRPr lang="ko-KR" altLang="en-US" sz="2800" b="1" dirty="0">
                <a:solidFill>
                  <a:schemeClr val="tx1">
                    <a:lumMod val="75000"/>
                    <a:lumOff val="25000"/>
                  </a:schemeClr>
                </a:solidFill>
                <a:latin typeface="+mj-lt"/>
                <a:cs typeface="Arial" pitchFamily="34" charset="0"/>
              </a:endParaRPr>
            </a:p>
          </p:txBody>
        </p:sp>
      </p:grpSp>
      <p:grpSp>
        <p:nvGrpSpPr>
          <p:cNvPr id="49" name="Group 48">
            <a:extLst>
              <a:ext uri="{FF2B5EF4-FFF2-40B4-BE49-F238E27FC236}">
                <a16:creationId xmlns:a16="http://schemas.microsoft.com/office/drawing/2014/main" id="{37F06B10-F2B9-45AE-BAEE-3A25BDC40F60}"/>
              </a:ext>
            </a:extLst>
          </p:cNvPr>
          <p:cNvGrpSpPr/>
          <p:nvPr/>
        </p:nvGrpSpPr>
        <p:grpSpPr>
          <a:xfrm>
            <a:off x="3925721" y="3912576"/>
            <a:ext cx="4780000" cy="523220"/>
            <a:chOff x="1848112" y="1575921"/>
            <a:chExt cx="5237952" cy="523220"/>
          </a:xfrm>
        </p:grpSpPr>
        <p:sp>
          <p:nvSpPr>
            <p:cNvPr id="51" name="TextBox 50"/>
            <p:cNvSpPr txBox="1"/>
            <p:nvPr/>
          </p:nvSpPr>
          <p:spPr>
            <a:xfrm>
              <a:off x="2578371" y="1600386"/>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Understanding </a:t>
              </a:r>
              <a:endParaRPr lang="ko-KR" altLang="en-US" b="1" dirty="0">
                <a:solidFill>
                  <a:schemeClr val="tx1">
                    <a:lumMod val="75000"/>
                    <a:lumOff val="25000"/>
                  </a:schemeClr>
                </a:solidFill>
                <a:latin typeface="+mj-lt"/>
                <a:cs typeface="Arial" pitchFamily="34" charset="0"/>
              </a:endParaRPr>
            </a:p>
          </p:txBody>
        </p:sp>
        <p:sp>
          <p:nvSpPr>
            <p:cNvPr id="52" name="TextBox 51"/>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07</a:t>
              </a:r>
              <a:endParaRPr lang="ko-KR" altLang="en-US" sz="2800" b="1" dirty="0">
                <a:solidFill>
                  <a:schemeClr val="tx1">
                    <a:lumMod val="75000"/>
                    <a:lumOff val="25000"/>
                  </a:schemeClr>
                </a:solidFill>
                <a:latin typeface="+mj-lt"/>
                <a:cs typeface="Arial" pitchFamily="34" charset="0"/>
              </a:endParaRPr>
            </a:p>
          </p:txBody>
        </p:sp>
      </p:grpSp>
      <p:grpSp>
        <p:nvGrpSpPr>
          <p:cNvPr id="53" name="Group 52">
            <a:extLst>
              <a:ext uri="{FF2B5EF4-FFF2-40B4-BE49-F238E27FC236}">
                <a16:creationId xmlns:a16="http://schemas.microsoft.com/office/drawing/2014/main" id="{37F06B10-F2B9-45AE-BAEE-3A25BDC40F60}"/>
              </a:ext>
            </a:extLst>
          </p:cNvPr>
          <p:cNvGrpSpPr/>
          <p:nvPr/>
        </p:nvGrpSpPr>
        <p:grpSpPr>
          <a:xfrm>
            <a:off x="4035939" y="4990383"/>
            <a:ext cx="3647069" cy="523220"/>
            <a:chOff x="1848112" y="1575921"/>
            <a:chExt cx="5307517" cy="523220"/>
          </a:xfrm>
        </p:grpSpPr>
        <p:sp>
          <p:nvSpPr>
            <p:cNvPr id="55" name="TextBox 54"/>
            <p:cNvSpPr txBox="1"/>
            <p:nvPr/>
          </p:nvSpPr>
          <p:spPr>
            <a:xfrm>
              <a:off x="2647936" y="162609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Data Preparation </a:t>
              </a:r>
              <a:endParaRPr lang="ko-KR" altLang="en-US" b="1" dirty="0">
                <a:solidFill>
                  <a:schemeClr val="tx1">
                    <a:lumMod val="75000"/>
                    <a:lumOff val="25000"/>
                  </a:schemeClr>
                </a:solidFill>
                <a:latin typeface="+mj-lt"/>
                <a:cs typeface="Arial" pitchFamily="34" charset="0"/>
              </a:endParaRPr>
            </a:p>
          </p:txBody>
        </p:sp>
        <p:sp>
          <p:nvSpPr>
            <p:cNvPr id="56" name="TextBox 55"/>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08</a:t>
              </a:r>
              <a:endParaRPr lang="ko-KR" altLang="en-US" sz="2800" b="1" dirty="0">
                <a:solidFill>
                  <a:schemeClr val="tx1">
                    <a:lumMod val="75000"/>
                    <a:lumOff val="25000"/>
                  </a:schemeClr>
                </a:solidFill>
                <a:latin typeface="+mj-lt"/>
                <a:cs typeface="Arial" pitchFamily="34" charset="0"/>
              </a:endParaRPr>
            </a:p>
          </p:txBody>
        </p:sp>
      </p:grpSp>
      <p:grpSp>
        <p:nvGrpSpPr>
          <p:cNvPr id="2" name="Group 1"/>
          <p:cNvGrpSpPr/>
          <p:nvPr/>
        </p:nvGrpSpPr>
        <p:grpSpPr>
          <a:xfrm>
            <a:off x="7800031" y="2497866"/>
            <a:ext cx="3785436" cy="523220"/>
            <a:chOff x="5576007" y="4046503"/>
            <a:chExt cx="5291329" cy="523220"/>
          </a:xfrm>
        </p:grpSpPr>
        <p:grpSp>
          <p:nvGrpSpPr>
            <p:cNvPr id="29" name="Group 28">
              <a:extLst>
                <a:ext uri="{FF2B5EF4-FFF2-40B4-BE49-F238E27FC236}">
                  <a16:creationId xmlns:a16="http://schemas.microsoft.com/office/drawing/2014/main" id="{48C572D2-FF82-4F09-A87C-3D3A60EF1C3D}"/>
                </a:ext>
              </a:extLst>
            </p:cNvPr>
            <p:cNvGrpSpPr/>
            <p:nvPr/>
          </p:nvGrpSpPr>
          <p:grpSpPr>
            <a:xfrm>
              <a:off x="5576007" y="4046503"/>
              <a:ext cx="5291329" cy="523220"/>
              <a:chOff x="1848112" y="1575921"/>
              <a:chExt cx="5291329" cy="523220"/>
            </a:xfrm>
          </p:grpSpPr>
          <p:sp>
            <p:nvSpPr>
              <p:cNvPr id="31" name="TextBox 30">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32" name="TextBox 31">
                <a:extLst>
                  <a:ext uri="{FF2B5EF4-FFF2-40B4-BE49-F238E27FC236}">
                    <a16:creationId xmlns:a16="http://schemas.microsoft.com/office/drawing/2014/main" id="{3E6D74D0-F347-4E58-A9D8-7E9536FAAEC3}"/>
                  </a:ext>
                </a:extLst>
              </p:cNvPr>
              <p:cNvSpPr txBox="1"/>
              <p:nvPr/>
            </p:nvSpPr>
            <p:spPr>
              <a:xfrm>
                <a:off x="1848112" y="1575921"/>
                <a:ext cx="958095"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10</a:t>
                </a:r>
                <a:endParaRPr lang="ko-KR" altLang="en-US" sz="2800" b="1" dirty="0">
                  <a:solidFill>
                    <a:schemeClr val="tx1">
                      <a:lumMod val="75000"/>
                      <a:lumOff val="25000"/>
                    </a:schemeClr>
                  </a:solidFill>
                  <a:latin typeface="+mj-lt"/>
                  <a:cs typeface="Arial" pitchFamily="34" charset="0"/>
                </a:endParaRPr>
              </a:p>
            </p:txBody>
          </p:sp>
        </p:grpSp>
        <p:sp>
          <p:nvSpPr>
            <p:cNvPr id="57" name="TextBox 56"/>
            <p:cNvSpPr txBox="1"/>
            <p:nvPr/>
          </p:nvSpPr>
          <p:spPr>
            <a:xfrm>
              <a:off x="6359644" y="4087908"/>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Modeling</a:t>
              </a:r>
              <a:endParaRPr lang="ko-KR" altLang="en-US" b="1" dirty="0">
                <a:solidFill>
                  <a:schemeClr val="tx1">
                    <a:lumMod val="75000"/>
                    <a:lumOff val="25000"/>
                  </a:schemeClr>
                </a:solidFill>
                <a:latin typeface="+mj-lt"/>
                <a:cs typeface="Arial" pitchFamily="34" charset="0"/>
              </a:endParaRPr>
            </a:p>
          </p:txBody>
        </p:sp>
      </p:grpSp>
      <p:grpSp>
        <p:nvGrpSpPr>
          <p:cNvPr id="62" name="Group 61"/>
          <p:cNvGrpSpPr/>
          <p:nvPr/>
        </p:nvGrpSpPr>
        <p:grpSpPr>
          <a:xfrm>
            <a:off x="7809398" y="3442821"/>
            <a:ext cx="4196572" cy="523220"/>
            <a:chOff x="5576007" y="4046503"/>
            <a:chExt cx="5291329" cy="523220"/>
          </a:xfrm>
        </p:grpSpPr>
        <p:grpSp>
          <p:nvGrpSpPr>
            <p:cNvPr id="63" name="Group 62">
              <a:extLst>
                <a:ext uri="{FF2B5EF4-FFF2-40B4-BE49-F238E27FC236}">
                  <a16:creationId xmlns:a16="http://schemas.microsoft.com/office/drawing/2014/main" id="{48C572D2-FF82-4F09-A87C-3D3A60EF1C3D}"/>
                </a:ext>
              </a:extLst>
            </p:cNvPr>
            <p:cNvGrpSpPr/>
            <p:nvPr/>
          </p:nvGrpSpPr>
          <p:grpSpPr>
            <a:xfrm>
              <a:off x="5576007" y="4046503"/>
              <a:ext cx="5291329" cy="523220"/>
              <a:chOff x="1848112" y="1575921"/>
              <a:chExt cx="5291329" cy="523220"/>
            </a:xfrm>
          </p:grpSpPr>
          <p:sp>
            <p:nvSpPr>
              <p:cNvPr id="66" name="TextBox 65">
                <a:extLst>
                  <a:ext uri="{FF2B5EF4-FFF2-40B4-BE49-F238E27FC236}">
                    <a16:creationId xmlns:a16="http://schemas.microsoft.com/office/drawing/2014/main" id="{4FCF8A9D-7E22-4279-8535-9C4F0258D7B9}"/>
                  </a:ext>
                </a:extLst>
              </p:cNvPr>
              <p:cNvSpPr txBox="1"/>
              <p:nvPr/>
            </p:nvSpPr>
            <p:spPr>
              <a:xfrm>
                <a:off x="2631749" y="1610423"/>
                <a:ext cx="4507692" cy="369332"/>
              </a:xfrm>
              <a:prstGeom prst="rect">
                <a:avLst/>
              </a:prstGeom>
              <a:noFill/>
            </p:spPr>
            <p:txBody>
              <a:bodyPr wrap="square" lIns="108000" rIns="108000" rtlCol="0">
                <a:spAutoFit/>
              </a:bodyPr>
              <a:lstStyle/>
              <a:p>
                <a:endParaRPr lang="ko-KR" altLang="en-US" b="1" dirty="0">
                  <a:solidFill>
                    <a:schemeClr val="tx1">
                      <a:lumMod val="75000"/>
                      <a:lumOff val="25000"/>
                    </a:schemeClr>
                  </a:solidFill>
                  <a:latin typeface="+mj-lt"/>
                  <a:cs typeface="Arial" pitchFamily="34" charset="0"/>
                </a:endParaRPr>
              </a:p>
            </p:txBody>
          </p:sp>
          <p:sp>
            <p:nvSpPr>
              <p:cNvPr id="67" name="TextBox 66">
                <a:extLst>
                  <a:ext uri="{FF2B5EF4-FFF2-40B4-BE49-F238E27FC236}">
                    <a16:creationId xmlns:a16="http://schemas.microsoft.com/office/drawing/2014/main" id="{3E6D74D0-F347-4E58-A9D8-7E9536FAAEC3}"/>
                  </a:ext>
                </a:extLst>
              </p:cNvPr>
              <p:cNvSpPr txBox="1"/>
              <p:nvPr/>
            </p:nvSpPr>
            <p:spPr>
              <a:xfrm>
                <a:off x="1848112" y="1575921"/>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11</a:t>
                </a:r>
                <a:endParaRPr lang="ko-KR" altLang="en-US" sz="2800" b="1" dirty="0">
                  <a:solidFill>
                    <a:schemeClr val="tx1">
                      <a:lumMod val="75000"/>
                      <a:lumOff val="25000"/>
                    </a:schemeClr>
                  </a:solidFill>
                  <a:latin typeface="+mj-lt"/>
                  <a:cs typeface="Arial" pitchFamily="34" charset="0"/>
                </a:endParaRPr>
              </a:p>
            </p:txBody>
          </p:sp>
        </p:grpSp>
        <p:sp>
          <p:nvSpPr>
            <p:cNvPr id="64" name="TextBox 63"/>
            <p:cNvSpPr txBox="1"/>
            <p:nvPr/>
          </p:nvSpPr>
          <p:spPr>
            <a:xfrm>
              <a:off x="6250649" y="4116582"/>
              <a:ext cx="4507692"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Model Deployment</a:t>
              </a:r>
              <a:endParaRPr lang="ko-KR" altLang="en-US" b="1" dirty="0">
                <a:solidFill>
                  <a:schemeClr val="tx1">
                    <a:lumMod val="75000"/>
                    <a:lumOff val="25000"/>
                  </a:schemeClr>
                </a:solidFill>
                <a:latin typeface="+mj-lt"/>
                <a:cs typeface="Arial" pitchFamily="34" charset="0"/>
              </a:endParaRPr>
            </a:p>
          </p:txBody>
        </p:sp>
      </p:grpSp>
      <p:grpSp>
        <p:nvGrpSpPr>
          <p:cNvPr id="69" name="Group 68">
            <a:extLst>
              <a:ext uri="{FF2B5EF4-FFF2-40B4-BE49-F238E27FC236}">
                <a16:creationId xmlns:a16="http://schemas.microsoft.com/office/drawing/2014/main" id="{1DEE4032-D811-4C99-AE03-98362C887B64}"/>
              </a:ext>
            </a:extLst>
          </p:cNvPr>
          <p:cNvGrpSpPr/>
          <p:nvPr/>
        </p:nvGrpSpPr>
        <p:grpSpPr>
          <a:xfrm>
            <a:off x="7889978" y="5389152"/>
            <a:ext cx="3937507" cy="891173"/>
            <a:chOff x="1804172" y="1576643"/>
            <a:chExt cx="5427928" cy="891173"/>
          </a:xfrm>
        </p:grpSpPr>
        <p:sp>
          <p:nvSpPr>
            <p:cNvPr id="71" name="TextBox 70">
              <a:extLst>
                <a:ext uri="{FF2B5EF4-FFF2-40B4-BE49-F238E27FC236}">
                  <a16:creationId xmlns:a16="http://schemas.microsoft.com/office/drawing/2014/main" id="{1D9D096A-3B24-4BB9-A2CC-E0717D579571}"/>
                </a:ext>
              </a:extLst>
            </p:cNvPr>
            <p:cNvSpPr txBox="1"/>
            <p:nvPr/>
          </p:nvSpPr>
          <p:spPr>
            <a:xfrm>
              <a:off x="2724408" y="2213900"/>
              <a:ext cx="4507692" cy="253916"/>
            </a:xfrm>
            <a:prstGeom prst="rect">
              <a:avLst/>
            </a:prstGeom>
            <a:noFill/>
          </p:spPr>
          <p:txBody>
            <a:bodyPr wrap="square" rtlCol="0">
              <a:spAutoFit/>
            </a:bodyPr>
            <a:lstStyle/>
            <a:p>
              <a:endParaRPr lang="en-US" altLang="ko-KR" sz="1000" dirty="0">
                <a:solidFill>
                  <a:schemeClr val="tx1">
                    <a:lumMod val="75000"/>
                    <a:lumOff val="25000"/>
                  </a:schemeClr>
                </a:solidFill>
                <a:latin typeface="+mj-lt"/>
                <a:cs typeface="Arial" pitchFamily="34" charset="0"/>
              </a:endParaRPr>
            </a:p>
          </p:txBody>
        </p:sp>
        <p:sp>
          <p:nvSpPr>
            <p:cNvPr id="72" name="TextBox 71">
              <a:extLst>
                <a:ext uri="{FF2B5EF4-FFF2-40B4-BE49-F238E27FC236}">
                  <a16:creationId xmlns:a16="http://schemas.microsoft.com/office/drawing/2014/main" id="{3DFCC804-6C1D-4C67-B274-1978635DA6F9}"/>
                </a:ext>
              </a:extLst>
            </p:cNvPr>
            <p:cNvSpPr txBox="1"/>
            <p:nvPr/>
          </p:nvSpPr>
          <p:spPr>
            <a:xfrm>
              <a:off x="2516908" y="1619289"/>
              <a:ext cx="4507693" cy="369332"/>
            </a:xfrm>
            <a:prstGeom prst="rect">
              <a:avLst/>
            </a:prstGeom>
            <a:noFill/>
          </p:spPr>
          <p:txBody>
            <a:bodyPr wrap="square" lIns="108000" rIns="108000" rtlCol="0">
              <a:spAutoFit/>
            </a:bodyPr>
            <a:lstStyle/>
            <a:p>
              <a:r>
                <a:rPr lang="en-US" altLang="ko-KR" b="1" dirty="0">
                  <a:solidFill>
                    <a:schemeClr val="tx1">
                      <a:lumMod val="75000"/>
                      <a:lumOff val="25000"/>
                    </a:schemeClr>
                  </a:solidFill>
                  <a:latin typeface="+mj-lt"/>
                  <a:cs typeface="Arial" pitchFamily="34" charset="0"/>
                </a:rPr>
                <a:t>Annexure </a:t>
              </a:r>
              <a:endParaRPr lang="ko-KR" altLang="en-US" b="1" dirty="0">
                <a:solidFill>
                  <a:schemeClr val="tx1">
                    <a:lumMod val="75000"/>
                    <a:lumOff val="25000"/>
                  </a:schemeClr>
                </a:solidFill>
                <a:latin typeface="+mj-lt"/>
                <a:cs typeface="Arial" pitchFamily="34" charset="0"/>
              </a:endParaRPr>
            </a:p>
          </p:txBody>
        </p:sp>
        <p:sp>
          <p:nvSpPr>
            <p:cNvPr id="73" name="TextBox 72">
              <a:extLst>
                <a:ext uri="{FF2B5EF4-FFF2-40B4-BE49-F238E27FC236}">
                  <a16:creationId xmlns:a16="http://schemas.microsoft.com/office/drawing/2014/main" id="{7B7AC64B-48B2-4F4F-A626-7901145018C6}"/>
                </a:ext>
              </a:extLst>
            </p:cNvPr>
            <p:cNvSpPr txBox="1"/>
            <p:nvPr/>
          </p:nvSpPr>
          <p:spPr>
            <a:xfrm>
              <a:off x="1804172" y="1576643"/>
              <a:ext cx="958096"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latin typeface="+mj-lt"/>
                  <a:cs typeface="Arial" pitchFamily="34" charset="0"/>
                </a:rPr>
                <a:t>13</a:t>
              </a:r>
              <a:endParaRPr lang="ko-KR" altLang="en-US" sz="2800" b="1" dirty="0">
                <a:solidFill>
                  <a:schemeClr val="tx1">
                    <a:lumMod val="75000"/>
                    <a:lumOff val="25000"/>
                  </a:schemeClr>
                </a:solidFill>
                <a:latin typeface="+mj-lt"/>
                <a:cs typeface="Arial" pitchFamily="34" charset="0"/>
              </a:endParaRPr>
            </a:p>
          </p:txBody>
        </p:sp>
      </p:grpSp>
    </p:spTree>
    <p:extLst>
      <p:ext uri="{BB962C8B-B14F-4D97-AF65-F5344CB8AC3E}">
        <p14:creationId xmlns:p14="http://schemas.microsoft.com/office/powerpoint/2010/main" val="324836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0C7D-268C-4823-BDD3-925A6394EE13}"/>
              </a:ext>
            </a:extLst>
          </p:cNvPr>
          <p:cNvSpPr>
            <a:spLocks noGrp="1"/>
          </p:cNvSpPr>
          <p:nvPr>
            <p:ph type="title"/>
          </p:nvPr>
        </p:nvSpPr>
        <p:spPr/>
        <p:txBody>
          <a:bodyPr/>
          <a:lstStyle/>
          <a:p>
            <a:r>
              <a:rPr lang="en-US" dirty="0"/>
              <a:t>Word cloud- Overall</a:t>
            </a:r>
          </a:p>
        </p:txBody>
      </p:sp>
      <p:pic>
        <p:nvPicPr>
          <p:cNvPr id="4" name="Picture 3">
            <a:extLst>
              <a:ext uri="{FF2B5EF4-FFF2-40B4-BE49-F238E27FC236}">
                <a16:creationId xmlns:a16="http://schemas.microsoft.com/office/drawing/2014/main" id="{D038DAEC-722B-4ACB-AD57-2B2FCEC7B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68" y="-115330"/>
            <a:ext cx="6845710" cy="6973330"/>
          </a:xfrm>
          <a:prstGeom prst="rect">
            <a:avLst/>
          </a:prstGeom>
        </p:spPr>
      </p:pic>
      <p:sp>
        <p:nvSpPr>
          <p:cNvPr id="5" name="TextBox 4">
            <a:extLst>
              <a:ext uri="{FF2B5EF4-FFF2-40B4-BE49-F238E27FC236}">
                <a16:creationId xmlns:a16="http://schemas.microsoft.com/office/drawing/2014/main" id="{EEEA6F04-2F17-428A-8788-F4F693B3A481}"/>
              </a:ext>
            </a:extLst>
          </p:cNvPr>
          <p:cNvSpPr txBox="1"/>
          <p:nvPr/>
        </p:nvSpPr>
        <p:spPr>
          <a:xfrm>
            <a:off x="6878595" y="1164179"/>
            <a:ext cx="5041556" cy="5909310"/>
          </a:xfrm>
          <a:prstGeom prst="rect">
            <a:avLst/>
          </a:prstGeom>
          <a:noFill/>
        </p:spPr>
        <p:txBody>
          <a:bodyPr wrap="square" rtlCol="0">
            <a:spAutoFit/>
          </a:bodyPr>
          <a:lstStyle/>
          <a:p>
            <a:r>
              <a:rPr lang="en-US" dirty="0"/>
              <a:t>Some the key words noticed in the Word cloud.</a:t>
            </a:r>
          </a:p>
          <a:p>
            <a:pPr marL="285750" indent="-285750">
              <a:buFont typeface="Arial" panose="020B0604020202020204" pitchFamily="34" charset="0"/>
              <a:buChar char="•"/>
            </a:pPr>
            <a:r>
              <a:rPr lang="en-US" dirty="0"/>
              <a:t>Woohoo</a:t>
            </a:r>
          </a:p>
          <a:p>
            <a:pPr marL="285750" indent="-285750">
              <a:buFont typeface="Arial" panose="020B0604020202020204" pitchFamily="34" charset="0"/>
              <a:buChar char="•"/>
            </a:pPr>
            <a:r>
              <a:rPr lang="en-US" dirty="0"/>
              <a:t>app</a:t>
            </a:r>
          </a:p>
          <a:p>
            <a:pPr marL="285750" indent="-285750">
              <a:buFont typeface="Arial" panose="020B0604020202020204" pitchFamily="34" charset="0"/>
              <a:buChar char="•"/>
            </a:pPr>
            <a:r>
              <a:rPr lang="en-US" dirty="0"/>
              <a:t>Gift card</a:t>
            </a:r>
          </a:p>
          <a:p>
            <a:pPr marL="285750" indent="-285750">
              <a:buFont typeface="Arial" panose="020B0604020202020204" pitchFamily="34" charset="0"/>
              <a:buChar char="•"/>
            </a:pPr>
            <a:r>
              <a:rPr lang="en-US" dirty="0"/>
              <a:t>Money offer</a:t>
            </a:r>
          </a:p>
          <a:p>
            <a:pPr marL="285750" indent="-285750">
              <a:buFont typeface="Arial" panose="020B0604020202020204" pitchFamily="34" charset="0"/>
              <a:buChar char="•"/>
            </a:pPr>
            <a:r>
              <a:rPr lang="en-US" dirty="0"/>
              <a:t>Nice app</a:t>
            </a:r>
          </a:p>
          <a:p>
            <a:pPr marL="285750" indent="-285750">
              <a:buFont typeface="Arial" panose="020B0604020202020204" pitchFamily="34" charset="0"/>
              <a:buChar char="•"/>
            </a:pPr>
            <a:r>
              <a:rPr lang="en-US" dirty="0"/>
              <a:t>payment</a:t>
            </a:r>
          </a:p>
          <a:p>
            <a:pPr marL="285750" indent="-285750">
              <a:buFont typeface="Arial" panose="020B0604020202020204" pitchFamily="34" charset="0"/>
              <a:buChar char="•"/>
            </a:pPr>
            <a:r>
              <a:rPr lang="en-US" dirty="0"/>
              <a:t>Best app</a:t>
            </a:r>
          </a:p>
          <a:p>
            <a:pPr marL="285750" indent="-285750">
              <a:buFont typeface="Arial" panose="020B0604020202020204" pitchFamily="34" charset="0"/>
              <a:buChar char="•"/>
            </a:pPr>
            <a:r>
              <a:rPr lang="en-US" dirty="0"/>
              <a:t>Worst app</a:t>
            </a:r>
          </a:p>
          <a:p>
            <a:pPr marL="285750" indent="-285750">
              <a:buFont typeface="Arial" panose="020B0604020202020204" pitchFamily="34" charset="0"/>
              <a:buChar char="•"/>
            </a:pPr>
            <a:r>
              <a:rPr lang="en-US" dirty="0"/>
              <a:t>Customer care</a:t>
            </a:r>
          </a:p>
          <a:p>
            <a:pPr marL="285750" indent="-285750">
              <a:buFont typeface="Arial" panose="020B0604020202020204" pitchFamily="34" charset="0"/>
              <a:buChar char="•"/>
            </a:pPr>
            <a:r>
              <a:rPr lang="en-US" dirty="0"/>
              <a:t>Cashback</a:t>
            </a:r>
          </a:p>
          <a:p>
            <a:pPr marL="285750" indent="-285750">
              <a:buFont typeface="Arial" panose="020B0604020202020204" pitchFamily="34" charset="0"/>
              <a:buChar char="•"/>
            </a:pPr>
            <a:r>
              <a:rPr lang="en-US" dirty="0"/>
              <a:t>Redeem</a:t>
            </a:r>
          </a:p>
          <a:p>
            <a:pPr marL="285750" indent="-285750">
              <a:buFont typeface="Arial" panose="020B0604020202020204" pitchFamily="34" charset="0"/>
              <a:buChar char="•"/>
            </a:pPr>
            <a:r>
              <a:rPr lang="en-US" dirty="0"/>
              <a:t>Application</a:t>
            </a:r>
          </a:p>
          <a:p>
            <a:pPr marL="285750" indent="-285750">
              <a:buFont typeface="Arial" panose="020B0604020202020204" pitchFamily="34" charset="0"/>
              <a:buChar char="•"/>
            </a:pPr>
            <a:r>
              <a:rPr lang="en-US" dirty="0"/>
              <a:t>Good app</a:t>
            </a:r>
          </a:p>
          <a:p>
            <a:pPr marL="285750" indent="-285750">
              <a:buFont typeface="Arial" panose="020B0604020202020204" pitchFamily="34" charset="0"/>
              <a:buChar char="•"/>
            </a:pPr>
            <a:r>
              <a:rPr lang="en-US" dirty="0"/>
              <a:t>Time even</a:t>
            </a:r>
          </a:p>
          <a:p>
            <a:pPr marL="285750" indent="-285750">
              <a:buFont typeface="Arial" panose="020B0604020202020204" pitchFamily="34" charset="0"/>
              <a:buChar char="•"/>
            </a:pPr>
            <a:r>
              <a:rPr lang="en-US" dirty="0"/>
              <a:t>Buy gift</a:t>
            </a:r>
          </a:p>
          <a:p>
            <a:pPr marL="285750" indent="-285750">
              <a:buFont typeface="Arial" panose="020B0604020202020204" pitchFamily="34" charset="0"/>
              <a:buChar char="•"/>
            </a:pPr>
            <a:r>
              <a:rPr lang="en-US" dirty="0"/>
              <a:t>Amazing</a:t>
            </a:r>
          </a:p>
          <a:p>
            <a:pPr marL="285750" indent="-285750">
              <a:buFont typeface="Arial" panose="020B0604020202020204" pitchFamily="34" charset="0"/>
              <a:buChar char="•"/>
            </a:pPr>
            <a:r>
              <a:rPr lang="en-US" dirty="0"/>
              <a:t>Give</a:t>
            </a:r>
          </a:p>
          <a:p>
            <a:endParaRPr lang="en-US" dirty="0"/>
          </a:p>
          <a:p>
            <a:endParaRPr lang="en-US" dirty="0"/>
          </a:p>
        </p:txBody>
      </p:sp>
    </p:spTree>
    <p:extLst>
      <p:ext uri="{BB962C8B-B14F-4D97-AF65-F5344CB8AC3E}">
        <p14:creationId xmlns:p14="http://schemas.microsoft.com/office/powerpoint/2010/main" val="3838868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4D8D-CC29-4FD6-9182-5003C4F6C931}"/>
              </a:ext>
            </a:extLst>
          </p:cNvPr>
          <p:cNvSpPr>
            <a:spLocks noGrp="1"/>
          </p:cNvSpPr>
          <p:nvPr>
            <p:ph type="title"/>
          </p:nvPr>
        </p:nvSpPr>
        <p:spPr/>
        <p:txBody>
          <a:bodyPr/>
          <a:lstStyle/>
          <a:p>
            <a:r>
              <a:rPr lang="en-US" dirty="0"/>
              <a:t>Word cloud - complaint</a:t>
            </a:r>
          </a:p>
        </p:txBody>
      </p:sp>
      <p:pic>
        <p:nvPicPr>
          <p:cNvPr id="4" name="Picture 3">
            <a:extLst>
              <a:ext uri="{FF2B5EF4-FFF2-40B4-BE49-F238E27FC236}">
                <a16:creationId xmlns:a16="http://schemas.microsoft.com/office/drawing/2014/main" id="{0CDB5B40-6C9C-43C1-AFEB-921556318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81" y="-98854"/>
            <a:ext cx="6792130" cy="6858000"/>
          </a:xfrm>
          <a:prstGeom prst="rect">
            <a:avLst/>
          </a:prstGeom>
        </p:spPr>
      </p:pic>
      <p:sp>
        <p:nvSpPr>
          <p:cNvPr id="5" name="TextBox 4">
            <a:extLst>
              <a:ext uri="{FF2B5EF4-FFF2-40B4-BE49-F238E27FC236}">
                <a16:creationId xmlns:a16="http://schemas.microsoft.com/office/drawing/2014/main" id="{E207BDFE-BAFF-41CA-97B6-677B94F9DCB2}"/>
              </a:ext>
            </a:extLst>
          </p:cNvPr>
          <p:cNvSpPr txBox="1"/>
          <p:nvPr/>
        </p:nvSpPr>
        <p:spPr>
          <a:xfrm>
            <a:off x="6878595" y="1164179"/>
            <a:ext cx="5041556" cy="5909310"/>
          </a:xfrm>
          <a:prstGeom prst="rect">
            <a:avLst/>
          </a:prstGeom>
          <a:noFill/>
        </p:spPr>
        <p:txBody>
          <a:bodyPr wrap="square" rtlCol="0">
            <a:spAutoFit/>
          </a:bodyPr>
          <a:lstStyle/>
          <a:p>
            <a:r>
              <a:rPr lang="en-US" dirty="0"/>
              <a:t>Some the key words noticed in the Word cloud.</a:t>
            </a:r>
          </a:p>
          <a:p>
            <a:pPr marL="285750" indent="-285750">
              <a:buFont typeface="Arial" panose="020B0604020202020204" pitchFamily="34" charset="0"/>
              <a:buChar char="•"/>
            </a:pPr>
            <a:r>
              <a:rPr lang="en-US" dirty="0"/>
              <a:t>Worst app</a:t>
            </a:r>
          </a:p>
          <a:p>
            <a:pPr marL="285750" indent="-285750">
              <a:buFont typeface="Arial" panose="020B0604020202020204" pitchFamily="34" charset="0"/>
              <a:buChar char="•"/>
            </a:pPr>
            <a:r>
              <a:rPr lang="en-US" dirty="0"/>
              <a:t>Payment</a:t>
            </a:r>
          </a:p>
          <a:p>
            <a:pPr marL="285750" indent="-285750">
              <a:buFont typeface="Arial" panose="020B0604020202020204" pitchFamily="34" charset="0"/>
              <a:buChar char="•"/>
            </a:pPr>
            <a:r>
              <a:rPr lang="en-US" dirty="0"/>
              <a:t>Didn’t</a:t>
            </a:r>
          </a:p>
          <a:p>
            <a:pPr marL="285750" indent="-285750">
              <a:buFont typeface="Arial" panose="020B0604020202020204" pitchFamily="34" charset="0"/>
              <a:buChar char="•"/>
            </a:pPr>
            <a:r>
              <a:rPr lang="en-US" dirty="0"/>
              <a:t>Give</a:t>
            </a:r>
          </a:p>
          <a:p>
            <a:pPr marL="285750" indent="-285750">
              <a:buFont typeface="Arial" panose="020B0604020202020204" pitchFamily="34" charset="0"/>
              <a:buChar char="•"/>
            </a:pPr>
            <a:r>
              <a:rPr lang="en-US" dirty="0"/>
              <a:t>Don’t</a:t>
            </a:r>
          </a:p>
          <a:p>
            <a:pPr marL="285750" indent="-285750">
              <a:buFont typeface="Arial" panose="020B0604020202020204" pitchFamily="34" charset="0"/>
              <a:buChar char="•"/>
            </a:pPr>
            <a:r>
              <a:rPr lang="en-US" dirty="0"/>
              <a:t>Fake app</a:t>
            </a:r>
          </a:p>
          <a:p>
            <a:pPr marL="285750" indent="-285750">
              <a:buFont typeface="Arial" panose="020B0604020202020204" pitchFamily="34" charset="0"/>
              <a:buChar char="•"/>
            </a:pPr>
            <a:r>
              <a:rPr lang="en-US" dirty="0"/>
              <a:t>Time</a:t>
            </a:r>
          </a:p>
          <a:p>
            <a:pPr marL="285750" indent="-285750">
              <a:buFont typeface="Arial" panose="020B0604020202020204" pitchFamily="34" charset="0"/>
              <a:buChar char="•"/>
            </a:pPr>
            <a:r>
              <a:rPr lang="en-US" dirty="0"/>
              <a:t>Error response</a:t>
            </a:r>
          </a:p>
          <a:p>
            <a:pPr marL="285750" indent="-285750">
              <a:buFont typeface="Arial" panose="020B0604020202020204" pitchFamily="34" charset="0"/>
              <a:buChar char="•"/>
            </a:pPr>
            <a:r>
              <a:rPr lang="en-US" dirty="0"/>
              <a:t>Fraud app</a:t>
            </a:r>
          </a:p>
          <a:p>
            <a:pPr marL="285750" indent="-285750">
              <a:buFont typeface="Arial" panose="020B0604020202020204" pitchFamily="34" charset="0"/>
              <a:buChar char="•"/>
            </a:pPr>
            <a:r>
              <a:rPr lang="en-US" dirty="0"/>
              <a:t>Refund</a:t>
            </a:r>
          </a:p>
          <a:p>
            <a:pPr marL="285750" indent="-285750">
              <a:buFont typeface="Arial" panose="020B0604020202020204" pitchFamily="34" charset="0"/>
              <a:buChar char="•"/>
            </a:pPr>
            <a:r>
              <a:rPr lang="en-US" dirty="0"/>
              <a:t>Redeem</a:t>
            </a:r>
          </a:p>
          <a:p>
            <a:pPr marL="285750" indent="-285750">
              <a:buFont typeface="Arial" panose="020B0604020202020204" pitchFamily="34" charset="0"/>
              <a:buChar char="•"/>
            </a:pPr>
            <a:r>
              <a:rPr lang="en-US" dirty="0"/>
              <a:t>Worst service</a:t>
            </a:r>
          </a:p>
          <a:p>
            <a:pPr marL="285750" indent="-285750">
              <a:buFont typeface="Arial" panose="020B0604020202020204" pitchFamily="34" charset="0"/>
              <a:buChar char="•"/>
            </a:pPr>
            <a:r>
              <a:rPr lang="en-US" dirty="0"/>
              <a:t>Customer care</a:t>
            </a:r>
          </a:p>
          <a:p>
            <a:pPr marL="285750" indent="-285750">
              <a:buFont typeface="Arial" panose="020B0604020202020204" pitchFamily="34" charset="0"/>
              <a:buChar char="•"/>
            </a:pPr>
            <a:r>
              <a:rPr lang="en-US" dirty="0"/>
              <a:t>Call</a:t>
            </a:r>
          </a:p>
          <a:p>
            <a:pPr marL="285750" indent="-285750">
              <a:buFont typeface="Arial" panose="020B0604020202020204" pitchFamily="34" charset="0"/>
              <a:buChar char="•"/>
            </a:pPr>
            <a:r>
              <a:rPr lang="en-US" dirty="0"/>
              <a:t>Received</a:t>
            </a:r>
          </a:p>
          <a:p>
            <a:pPr marL="285750" indent="-285750">
              <a:buFont typeface="Arial" panose="020B0604020202020204" pitchFamily="34" charset="0"/>
              <a:buChar char="•"/>
            </a:pPr>
            <a:r>
              <a:rPr lang="en-US" dirty="0"/>
              <a:t>Waste</a:t>
            </a:r>
          </a:p>
          <a:p>
            <a:pPr marL="285750" indent="-285750">
              <a:buFont typeface="Arial" panose="020B0604020202020204" pitchFamily="34" charset="0"/>
              <a:buChar char="•"/>
            </a:pPr>
            <a:r>
              <a:rPr lang="en-US" dirty="0"/>
              <a:t>cashback</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384974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5836-F0F8-42E8-995B-6EFC0BC64A50}"/>
              </a:ext>
            </a:extLst>
          </p:cNvPr>
          <p:cNvSpPr>
            <a:spLocks noGrp="1"/>
          </p:cNvSpPr>
          <p:nvPr>
            <p:ph type="title"/>
          </p:nvPr>
        </p:nvSpPr>
        <p:spPr/>
        <p:txBody>
          <a:bodyPr/>
          <a:lstStyle/>
          <a:p>
            <a:r>
              <a:rPr lang="en-US" dirty="0"/>
              <a:t>Word cloud - Praise</a:t>
            </a:r>
          </a:p>
        </p:txBody>
      </p:sp>
      <p:pic>
        <p:nvPicPr>
          <p:cNvPr id="4" name="Picture 3">
            <a:extLst>
              <a:ext uri="{FF2B5EF4-FFF2-40B4-BE49-F238E27FC236}">
                <a16:creationId xmlns:a16="http://schemas.microsoft.com/office/drawing/2014/main" id="{F3C2583F-DD6D-4680-AAB7-6E8D1D02C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8" y="-57666"/>
            <a:ext cx="6845710" cy="6915665"/>
          </a:xfrm>
          <a:prstGeom prst="rect">
            <a:avLst/>
          </a:prstGeom>
        </p:spPr>
      </p:pic>
      <p:sp>
        <p:nvSpPr>
          <p:cNvPr id="5" name="TextBox 4">
            <a:extLst>
              <a:ext uri="{FF2B5EF4-FFF2-40B4-BE49-F238E27FC236}">
                <a16:creationId xmlns:a16="http://schemas.microsoft.com/office/drawing/2014/main" id="{4617B1BC-A8AB-4ECC-B8EF-4CE10FEB2690}"/>
              </a:ext>
            </a:extLst>
          </p:cNvPr>
          <p:cNvSpPr txBox="1"/>
          <p:nvPr/>
        </p:nvSpPr>
        <p:spPr>
          <a:xfrm>
            <a:off x="6878595" y="1164179"/>
            <a:ext cx="5041556" cy="5632311"/>
          </a:xfrm>
          <a:prstGeom prst="rect">
            <a:avLst/>
          </a:prstGeom>
          <a:noFill/>
        </p:spPr>
        <p:txBody>
          <a:bodyPr wrap="square" rtlCol="0">
            <a:spAutoFit/>
          </a:bodyPr>
          <a:lstStyle/>
          <a:p>
            <a:r>
              <a:rPr lang="en-US" dirty="0"/>
              <a:t>Some the key words noticed in the Word cloud.</a:t>
            </a:r>
          </a:p>
          <a:p>
            <a:pPr marL="285750" indent="-285750">
              <a:buFont typeface="Arial" panose="020B0604020202020204" pitchFamily="34" charset="0"/>
              <a:buChar char="•"/>
            </a:pPr>
            <a:r>
              <a:rPr lang="en-US" dirty="0"/>
              <a:t>Great</a:t>
            </a:r>
          </a:p>
          <a:p>
            <a:pPr marL="285750" indent="-285750">
              <a:buFont typeface="Arial" panose="020B0604020202020204" pitchFamily="34" charset="0"/>
              <a:buChar char="•"/>
            </a:pPr>
            <a:r>
              <a:rPr lang="en-US" dirty="0"/>
              <a:t>Good app</a:t>
            </a:r>
          </a:p>
          <a:p>
            <a:pPr marL="285750" indent="-285750">
              <a:buFont typeface="Arial" panose="020B0604020202020204" pitchFamily="34" charset="0"/>
              <a:buChar char="•"/>
            </a:pPr>
            <a:r>
              <a:rPr lang="en-US" dirty="0"/>
              <a:t>Best app</a:t>
            </a:r>
          </a:p>
          <a:p>
            <a:pPr marL="285750" indent="-285750">
              <a:buFont typeface="Arial" panose="020B0604020202020204" pitchFamily="34" charset="0"/>
              <a:buChar char="•"/>
            </a:pPr>
            <a:r>
              <a:rPr lang="en-US" dirty="0"/>
              <a:t>Really</a:t>
            </a:r>
          </a:p>
          <a:p>
            <a:pPr marL="285750" indent="-285750">
              <a:buFont typeface="Arial" panose="020B0604020202020204" pitchFamily="34" charset="0"/>
              <a:buChar char="•"/>
            </a:pPr>
            <a:r>
              <a:rPr lang="en-US" dirty="0"/>
              <a:t>Awesome</a:t>
            </a:r>
          </a:p>
          <a:p>
            <a:pPr marL="285750" indent="-285750">
              <a:buFont typeface="Arial" panose="020B0604020202020204" pitchFamily="34" charset="0"/>
              <a:buChar char="•"/>
            </a:pPr>
            <a:r>
              <a:rPr lang="en-US" dirty="0"/>
              <a:t>Best</a:t>
            </a:r>
          </a:p>
          <a:p>
            <a:pPr marL="285750" indent="-285750">
              <a:buFont typeface="Arial" panose="020B0604020202020204" pitchFamily="34" charset="0"/>
              <a:buChar char="•"/>
            </a:pPr>
            <a:r>
              <a:rPr lang="en-US" dirty="0"/>
              <a:t>Nice</a:t>
            </a:r>
          </a:p>
          <a:p>
            <a:pPr marL="285750" indent="-285750">
              <a:buFont typeface="Arial" panose="020B0604020202020204" pitchFamily="34" charset="0"/>
              <a:buChar char="•"/>
            </a:pPr>
            <a:r>
              <a:rPr lang="en-US" dirty="0"/>
              <a:t>Offer</a:t>
            </a:r>
          </a:p>
          <a:p>
            <a:pPr marL="285750" indent="-285750">
              <a:buFont typeface="Arial" panose="020B0604020202020204" pitchFamily="34" charset="0"/>
              <a:buChar char="•"/>
            </a:pPr>
            <a:r>
              <a:rPr lang="en-US" dirty="0"/>
              <a:t>Gift card</a:t>
            </a:r>
          </a:p>
          <a:p>
            <a:pPr marL="285750" indent="-285750">
              <a:buFont typeface="Arial" panose="020B0604020202020204" pitchFamily="34" charset="0"/>
              <a:buChar char="•"/>
            </a:pPr>
            <a:r>
              <a:rPr lang="en-US" dirty="0"/>
              <a:t>Woohoo</a:t>
            </a:r>
          </a:p>
          <a:p>
            <a:pPr marL="285750" indent="-285750">
              <a:buFont typeface="Arial" panose="020B0604020202020204" pitchFamily="34" charset="0"/>
              <a:buChar char="•"/>
            </a:pPr>
            <a:r>
              <a:rPr lang="en-US" dirty="0"/>
              <a:t>Got cashback</a:t>
            </a:r>
          </a:p>
          <a:p>
            <a:pPr marL="285750" indent="-285750">
              <a:buFont typeface="Arial" panose="020B0604020202020204" pitchFamily="34" charset="0"/>
              <a:buChar char="•"/>
            </a:pPr>
            <a:r>
              <a:rPr lang="en-US" dirty="0"/>
              <a:t>Love</a:t>
            </a:r>
          </a:p>
          <a:p>
            <a:pPr marL="285750" indent="-285750">
              <a:buFont typeface="Arial" panose="020B0604020202020204" pitchFamily="34" charset="0"/>
              <a:buChar char="•"/>
            </a:pPr>
            <a:r>
              <a:rPr lang="en-US" dirty="0"/>
              <a:t>Happy</a:t>
            </a:r>
          </a:p>
          <a:p>
            <a:pPr marL="285750" indent="-285750">
              <a:buFont typeface="Arial" panose="020B0604020202020204" pitchFamily="34" charset="0"/>
              <a:buChar char="•"/>
            </a:pPr>
            <a:r>
              <a:rPr lang="en-US" dirty="0"/>
              <a:t>Easy</a:t>
            </a:r>
          </a:p>
          <a:p>
            <a:pPr marL="285750" indent="-285750">
              <a:buFont typeface="Arial" panose="020B0604020202020204" pitchFamily="34" charset="0"/>
              <a:buChar char="•"/>
            </a:pPr>
            <a:r>
              <a:rPr lang="en-US" dirty="0"/>
              <a:t>Super</a:t>
            </a:r>
          </a:p>
          <a:p>
            <a:pPr marL="285750" indent="-285750">
              <a:buFont typeface="Arial" panose="020B0604020202020204" pitchFamily="34" charset="0"/>
              <a:buChar char="•"/>
            </a:pPr>
            <a:r>
              <a:rPr lang="en-US" dirty="0"/>
              <a:t>Amazing</a:t>
            </a:r>
          </a:p>
          <a:p>
            <a:pPr marL="285750" indent="-285750">
              <a:buFont typeface="Arial" panose="020B0604020202020204" pitchFamily="34" charset="0"/>
              <a:buChar char="•"/>
            </a:pPr>
            <a:r>
              <a:rPr lang="en-US" dirty="0"/>
              <a:t>Instant discount</a:t>
            </a:r>
          </a:p>
          <a:p>
            <a:endParaRPr lang="en-US" dirty="0"/>
          </a:p>
        </p:txBody>
      </p:sp>
    </p:spTree>
    <p:extLst>
      <p:ext uri="{BB962C8B-B14F-4D97-AF65-F5344CB8AC3E}">
        <p14:creationId xmlns:p14="http://schemas.microsoft.com/office/powerpoint/2010/main" val="2462507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 </a:t>
            </a:r>
          </a:p>
        </p:txBody>
      </p:sp>
      <p:sp>
        <p:nvSpPr>
          <p:cNvPr id="4" name="TextBox 3">
            <a:extLst>
              <a:ext uri="{FF2B5EF4-FFF2-40B4-BE49-F238E27FC236}">
                <a16:creationId xmlns:a16="http://schemas.microsoft.com/office/drawing/2014/main" id="{BB163BF3-1D59-4FD9-93CB-912FF2864679}"/>
              </a:ext>
            </a:extLst>
          </p:cNvPr>
          <p:cNvSpPr txBox="1"/>
          <p:nvPr/>
        </p:nvSpPr>
        <p:spPr>
          <a:xfrm>
            <a:off x="593125" y="1812325"/>
            <a:ext cx="6400800" cy="3416320"/>
          </a:xfrm>
          <a:prstGeom prst="rect">
            <a:avLst/>
          </a:prstGeom>
          <a:noFill/>
        </p:spPr>
        <p:txBody>
          <a:bodyPr wrap="square" rtlCol="0">
            <a:spAutoFit/>
          </a:bodyPr>
          <a:lstStyle/>
          <a:p>
            <a:r>
              <a:rPr lang="en-US" dirty="0"/>
              <a:t>In the following slides below topic will be covered:-</a:t>
            </a:r>
          </a:p>
          <a:p>
            <a:endParaRPr lang="en-US" dirty="0"/>
          </a:p>
          <a:p>
            <a:pPr marL="342900" indent="-342900">
              <a:buFont typeface="+mj-lt"/>
              <a:buAutoNum type="arabicPeriod"/>
            </a:pPr>
            <a:r>
              <a:rPr lang="en-US" dirty="0"/>
              <a:t>Trend analysis- 2 class Sentiment</a:t>
            </a:r>
          </a:p>
          <a:p>
            <a:pPr marL="342900" indent="-342900">
              <a:buFont typeface="+mj-lt"/>
              <a:buAutoNum type="arabicPeriod"/>
            </a:pPr>
            <a:r>
              <a:rPr lang="en-US" dirty="0"/>
              <a:t>Trend analysis- 5 class Sentiment</a:t>
            </a:r>
          </a:p>
          <a:p>
            <a:pPr marL="342900" indent="-342900">
              <a:buFont typeface="+mj-lt"/>
              <a:buAutoNum type="arabicPeriod"/>
            </a:pPr>
            <a:r>
              <a:rPr lang="en-US" dirty="0"/>
              <a:t>Lexicon Sentiment Analysis- 2 class</a:t>
            </a:r>
          </a:p>
          <a:p>
            <a:pPr marL="342900" indent="-342900">
              <a:buFont typeface="+mj-lt"/>
              <a:buAutoNum type="arabicPeriod"/>
            </a:pPr>
            <a:r>
              <a:rPr lang="en-US" dirty="0"/>
              <a:t>Cross Tab – Validation of Lexicon</a:t>
            </a:r>
          </a:p>
          <a:p>
            <a:pPr marL="342900" indent="-342900">
              <a:buFont typeface="+mj-lt"/>
              <a:buAutoNum type="arabicPeriod"/>
            </a:pPr>
            <a:r>
              <a:rPr lang="en-US" sz="1800" dirty="0"/>
              <a:t>Trend analysis- Word count and Length- 2 class</a:t>
            </a:r>
          </a:p>
          <a:p>
            <a:pPr marL="342900" indent="-342900">
              <a:buFont typeface="+mj-lt"/>
              <a:buAutoNum type="arabicPeriod"/>
            </a:pPr>
            <a:r>
              <a:rPr lang="en-US" sz="1800" dirty="0"/>
              <a:t>Trend analysis- Word count and Length- 5 class</a:t>
            </a:r>
          </a:p>
          <a:p>
            <a:pPr marL="342900" indent="-342900">
              <a:buFont typeface="+mj-lt"/>
              <a:buAutoNum type="arabicPeriod"/>
            </a:pPr>
            <a:r>
              <a:rPr lang="en-US" dirty="0"/>
              <a:t>Features by 5 class Sentiment</a:t>
            </a:r>
          </a:p>
          <a:p>
            <a:pPr marL="342900" indent="-342900">
              <a:buFont typeface="+mj-lt"/>
              <a:buAutoNum type="arabicPeriod"/>
            </a:pPr>
            <a:r>
              <a:rPr lang="en-US" sz="1800" dirty="0"/>
              <a:t>Trend analysis- Features- Complaint</a:t>
            </a:r>
          </a:p>
          <a:p>
            <a:pPr marL="342900" indent="-342900">
              <a:buFont typeface="+mj-lt"/>
              <a:buAutoNum type="arabicPeriod"/>
            </a:pPr>
            <a:r>
              <a:rPr lang="en-US" sz="1800" dirty="0"/>
              <a:t>Trend analysis- Features- Praises</a:t>
            </a:r>
          </a:p>
          <a:p>
            <a:pPr marL="342900" indent="-342900">
              <a:buFont typeface="+mj-lt"/>
              <a:buAutoNum type="arabicPeriod"/>
            </a:pPr>
            <a:endParaRPr lang="en-US" dirty="0"/>
          </a:p>
        </p:txBody>
      </p:sp>
    </p:spTree>
    <p:extLst>
      <p:ext uri="{BB962C8B-B14F-4D97-AF65-F5344CB8AC3E}">
        <p14:creationId xmlns:p14="http://schemas.microsoft.com/office/powerpoint/2010/main" val="1002561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0288-7D3A-4143-BE76-A4AED7A4E5F8}"/>
              </a:ext>
            </a:extLst>
          </p:cNvPr>
          <p:cNvSpPr>
            <a:spLocks noGrp="1"/>
          </p:cNvSpPr>
          <p:nvPr>
            <p:ph type="title"/>
          </p:nvPr>
        </p:nvSpPr>
        <p:spPr/>
        <p:txBody>
          <a:bodyPr/>
          <a:lstStyle/>
          <a:p>
            <a:r>
              <a:rPr lang="en-US" dirty="0"/>
              <a:t>Trend analysis- 2 class Sentiment</a:t>
            </a:r>
          </a:p>
        </p:txBody>
      </p:sp>
      <p:sp>
        <p:nvSpPr>
          <p:cNvPr id="5" name="TextBox 4">
            <a:extLst>
              <a:ext uri="{FF2B5EF4-FFF2-40B4-BE49-F238E27FC236}">
                <a16:creationId xmlns:a16="http://schemas.microsoft.com/office/drawing/2014/main" id="{B2E934A0-6857-4BDF-B2DB-46CA767F2AA0}"/>
              </a:ext>
            </a:extLst>
          </p:cNvPr>
          <p:cNvSpPr txBox="1"/>
          <p:nvPr/>
        </p:nvSpPr>
        <p:spPr>
          <a:xfrm>
            <a:off x="807308" y="4442670"/>
            <a:ext cx="10050163" cy="1477328"/>
          </a:xfrm>
          <a:prstGeom prst="rect">
            <a:avLst/>
          </a:prstGeom>
          <a:noFill/>
        </p:spPr>
        <p:txBody>
          <a:bodyPr wrap="square">
            <a:spAutoFit/>
          </a:bodyPr>
          <a:lstStyle/>
          <a:p>
            <a:r>
              <a:rPr lang="en-IN" dirty="0"/>
              <a:t>In the Year 2021 the company has the highest Positive Rating of 70% compared to previous year.  But when observed for 2021 it has only 16% weighted when compared with reviewers of the total 7 years data. </a:t>
            </a:r>
          </a:p>
          <a:p>
            <a:endParaRPr lang="en-IN" dirty="0"/>
          </a:p>
          <a:p>
            <a:r>
              <a:rPr lang="en-IN" dirty="0"/>
              <a:t>In the 2 class sentiment overall, had 58% Not Negative and 42% Negative.</a:t>
            </a:r>
            <a:endParaRPr lang="en-US" dirty="0"/>
          </a:p>
        </p:txBody>
      </p:sp>
      <p:pic>
        <p:nvPicPr>
          <p:cNvPr id="14" name="Picture 13">
            <a:extLst>
              <a:ext uri="{FF2B5EF4-FFF2-40B4-BE49-F238E27FC236}">
                <a16:creationId xmlns:a16="http://schemas.microsoft.com/office/drawing/2014/main" id="{01D975D1-D5B8-4735-BAB9-B60CEF59DDF5}"/>
              </a:ext>
            </a:extLst>
          </p:cNvPr>
          <p:cNvPicPr>
            <a:picLocks noChangeAspect="1"/>
          </p:cNvPicPr>
          <p:nvPr/>
        </p:nvPicPr>
        <p:blipFill>
          <a:blip r:embed="rId2"/>
          <a:stretch>
            <a:fillRect/>
          </a:stretch>
        </p:blipFill>
        <p:spPr>
          <a:xfrm>
            <a:off x="3008098" y="1049867"/>
            <a:ext cx="6564270" cy="3392803"/>
          </a:xfrm>
          <a:prstGeom prst="rect">
            <a:avLst/>
          </a:prstGeom>
        </p:spPr>
      </p:pic>
    </p:spTree>
    <p:extLst>
      <p:ext uri="{BB962C8B-B14F-4D97-AF65-F5344CB8AC3E}">
        <p14:creationId xmlns:p14="http://schemas.microsoft.com/office/powerpoint/2010/main" val="889664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0288-7D3A-4143-BE76-A4AED7A4E5F8}"/>
              </a:ext>
            </a:extLst>
          </p:cNvPr>
          <p:cNvSpPr>
            <a:spLocks noGrp="1"/>
          </p:cNvSpPr>
          <p:nvPr>
            <p:ph type="title"/>
          </p:nvPr>
        </p:nvSpPr>
        <p:spPr/>
        <p:txBody>
          <a:bodyPr/>
          <a:lstStyle/>
          <a:p>
            <a:r>
              <a:rPr lang="en-US" dirty="0"/>
              <a:t>Trend analysis- 5 class Sentiment</a:t>
            </a:r>
          </a:p>
        </p:txBody>
      </p:sp>
      <p:sp>
        <p:nvSpPr>
          <p:cNvPr id="5" name="TextBox 4">
            <a:extLst>
              <a:ext uri="{FF2B5EF4-FFF2-40B4-BE49-F238E27FC236}">
                <a16:creationId xmlns:a16="http://schemas.microsoft.com/office/drawing/2014/main" id="{B2E934A0-6857-4BDF-B2DB-46CA767F2AA0}"/>
              </a:ext>
            </a:extLst>
          </p:cNvPr>
          <p:cNvSpPr txBox="1"/>
          <p:nvPr/>
        </p:nvSpPr>
        <p:spPr>
          <a:xfrm>
            <a:off x="807308" y="4442670"/>
            <a:ext cx="10050163" cy="1754326"/>
          </a:xfrm>
          <a:prstGeom prst="rect">
            <a:avLst/>
          </a:prstGeom>
          <a:noFill/>
        </p:spPr>
        <p:txBody>
          <a:bodyPr wrap="square">
            <a:spAutoFit/>
          </a:bodyPr>
          <a:lstStyle/>
          <a:p>
            <a:r>
              <a:rPr lang="en-IN" sz="1800" dirty="0"/>
              <a:t>Overall: -Majority of the reviews are towards “Positive only” 42% which is good, but the company has to work towards converting the “positive only” to “Praise”. and reduce the negative only and complaints around 20% to positive only.</a:t>
            </a:r>
          </a:p>
          <a:p>
            <a:endParaRPr lang="en-IN" sz="1800" dirty="0"/>
          </a:p>
          <a:p>
            <a:r>
              <a:rPr lang="en-IN" sz="1800" dirty="0"/>
              <a:t>2021: - Over the past 6 years the company has been able to improve the scores for “Positive only” for 2021 with 47%, and improved the praise to 20 %.</a:t>
            </a:r>
          </a:p>
        </p:txBody>
      </p:sp>
      <p:pic>
        <p:nvPicPr>
          <p:cNvPr id="8" name="Picture 7">
            <a:extLst>
              <a:ext uri="{FF2B5EF4-FFF2-40B4-BE49-F238E27FC236}">
                <a16:creationId xmlns:a16="http://schemas.microsoft.com/office/drawing/2014/main" id="{ACD971EA-70FF-4165-8568-052C4A170D8A}"/>
              </a:ext>
            </a:extLst>
          </p:cNvPr>
          <p:cNvPicPr>
            <a:picLocks noChangeAspect="1"/>
          </p:cNvPicPr>
          <p:nvPr/>
        </p:nvPicPr>
        <p:blipFill>
          <a:blip r:embed="rId2"/>
          <a:stretch>
            <a:fillRect/>
          </a:stretch>
        </p:blipFill>
        <p:spPr>
          <a:xfrm>
            <a:off x="2923531" y="1193071"/>
            <a:ext cx="6755929" cy="3115318"/>
          </a:xfrm>
          <a:prstGeom prst="rect">
            <a:avLst/>
          </a:prstGeom>
        </p:spPr>
      </p:pic>
    </p:spTree>
    <p:extLst>
      <p:ext uri="{BB962C8B-B14F-4D97-AF65-F5344CB8AC3E}">
        <p14:creationId xmlns:p14="http://schemas.microsoft.com/office/powerpoint/2010/main" val="747440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1B26-DD0A-480D-8895-7D83654104F2}"/>
              </a:ext>
            </a:extLst>
          </p:cNvPr>
          <p:cNvSpPr>
            <a:spLocks noGrp="1"/>
          </p:cNvSpPr>
          <p:nvPr>
            <p:ph type="title"/>
          </p:nvPr>
        </p:nvSpPr>
        <p:spPr/>
        <p:txBody>
          <a:bodyPr/>
          <a:lstStyle/>
          <a:p>
            <a:r>
              <a:rPr lang="en-US" dirty="0"/>
              <a:t>Lexicon Sentiment Analysis- 2 class</a:t>
            </a:r>
          </a:p>
        </p:txBody>
      </p:sp>
      <p:sp>
        <p:nvSpPr>
          <p:cNvPr id="5" name="TextBox 4">
            <a:extLst>
              <a:ext uri="{FF2B5EF4-FFF2-40B4-BE49-F238E27FC236}">
                <a16:creationId xmlns:a16="http://schemas.microsoft.com/office/drawing/2014/main" id="{380131C4-D68E-45A8-AEA1-EE1603051C9C}"/>
              </a:ext>
            </a:extLst>
          </p:cNvPr>
          <p:cNvSpPr txBox="1"/>
          <p:nvPr/>
        </p:nvSpPr>
        <p:spPr>
          <a:xfrm>
            <a:off x="538765" y="1507682"/>
            <a:ext cx="11309077" cy="3889398"/>
          </a:xfrm>
          <a:prstGeom prst="rect">
            <a:avLst/>
          </a:prstGeom>
          <a:noFill/>
        </p:spPr>
        <p:txBody>
          <a:bodyPr wrap="square">
            <a:spAutoFit/>
          </a:bodyPr>
          <a:lstStyle/>
          <a:p>
            <a:pPr marL="2286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Sentiment analysis using the lexicons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lphaLcParenR"/>
            </a:pPr>
            <a:r>
              <a:rPr lang="en-IN" sz="1800" dirty="0">
                <a:effectLst/>
                <a:latin typeface="Times New Roman" panose="02020603050405020304" pitchFamily="18" charset="0"/>
                <a:ea typeface="Times New Roman" panose="02020603050405020304" pitchFamily="18" charset="0"/>
              </a:rPr>
              <a:t>Lexical Affinity. This approach trains probability from linguistic corpus. It not only detects obvious affect words but also assigns sentiment to arbitrary words.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lphaLcParenR"/>
            </a:pPr>
            <a:r>
              <a:rPr lang="en-IN" sz="1800" dirty="0">
                <a:effectLst/>
                <a:latin typeface="Times New Roman" panose="02020603050405020304" pitchFamily="18" charset="0"/>
                <a:ea typeface="Times New Roman" panose="02020603050405020304" pitchFamily="18" charset="0"/>
              </a:rPr>
              <a:t>NRC Lexicon Sentiment analysis: (The National Research Council Canada's (NRC) Emotion Lexicon</a:t>
            </a:r>
            <a:endParaRPr lang="en-US" dirty="0">
              <a:latin typeface="Times New Roman" panose="02020603050405020304" pitchFamily="18" charset="0"/>
              <a:ea typeface="Times New Roman" panose="02020603050405020304" pitchFamily="18" charset="0"/>
            </a:endParaRPr>
          </a:p>
          <a:p>
            <a:pPr lvl="1" algn="just">
              <a:lnSpc>
                <a:spcPct val="115000"/>
              </a:lnSpc>
            </a:pPr>
            <a:r>
              <a:rPr lang="en-IN" dirty="0">
                <a:effectLst/>
                <a:latin typeface="Times New Roman" panose="02020603050405020304" pitchFamily="18" charset="0"/>
                <a:ea typeface="Times New Roman" panose="02020603050405020304" pitchFamily="18" charset="0"/>
              </a:rPr>
              <a:t>In the NRC lexicon we are able to understand the emotional side of the reviews along with positive and negative sentiments. 8 emotions are anger, anticipation, disgust, fear, joy, sadness, surprise and trust.</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lphaLcParenR"/>
            </a:pPr>
            <a:r>
              <a:rPr lang="en-US" sz="1800" dirty="0">
                <a:effectLst/>
                <a:latin typeface="Times New Roman" panose="02020603050405020304" pitchFamily="18" charset="0"/>
                <a:ea typeface="Times New Roman" panose="02020603050405020304" pitchFamily="18" charset="0"/>
              </a:rPr>
              <a:t>Vader Lexicon Sentiment analysis (Valence Aware Dictionary and sentiment Reasoner) Emotion Lexicon</a:t>
            </a:r>
          </a:p>
          <a:p>
            <a:pPr lvl="1" algn="just">
              <a:lnSpc>
                <a:spcPct val="115000"/>
              </a:lnSpc>
            </a:pPr>
            <a:r>
              <a:rPr lang="en-US" dirty="0">
                <a:effectLst/>
                <a:latin typeface="Times New Roman" panose="02020603050405020304" pitchFamily="18" charset="0"/>
                <a:ea typeface="Times New Roman" panose="02020603050405020304" pitchFamily="18" charset="0"/>
              </a:rPr>
              <a:t>In the Vader sentiment analysis, we are able to understand the Positive and negative sentiments.  We rate it as Negative, positive and neutral the compound score &gt;0 is Not negative and &lt;0 is Negative.</a:t>
            </a:r>
          </a:p>
          <a:p>
            <a:pPr lvl="1" algn="just">
              <a:lnSpc>
                <a:spcPct val="115000"/>
              </a:lnSpc>
            </a:pPr>
            <a:endParaRPr lang="en-US" dirty="0">
              <a:effectLst/>
              <a:latin typeface="Times New Roman" panose="02020603050405020304" pitchFamily="18" charset="0"/>
              <a:ea typeface="Times New Roman" panose="02020603050405020304" pitchFamily="18" charset="0"/>
            </a:endParaRPr>
          </a:p>
          <a:p>
            <a:pPr marL="22860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We have done cross tab of the 2 Class sentiment with lexicon output to validate know which lexicon give better results.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3456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2C10-9F83-4CE6-92BC-3C493B6471F5}"/>
              </a:ext>
            </a:extLst>
          </p:cNvPr>
          <p:cNvSpPr>
            <a:spLocks noGrp="1"/>
          </p:cNvSpPr>
          <p:nvPr>
            <p:ph type="title"/>
          </p:nvPr>
        </p:nvSpPr>
        <p:spPr/>
        <p:txBody>
          <a:bodyPr/>
          <a:lstStyle/>
          <a:p>
            <a:r>
              <a:rPr lang="en-US" dirty="0"/>
              <a:t>Cross Tab – Validation of Lexicon</a:t>
            </a:r>
          </a:p>
        </p:txBody>
      </p:sp>
      <p:graphicFrame>
        <p:nvGraphicFramePr>
          <p:cNvPr id="3" name="Table 2">
            <a:extLst>
              <a:ext uri="{FF2B5EF4-FFF2-40B4-BE49-F238E27FC236}">
                <a16:creationId xmlns:a16="http://schemas.microsoft.com/office/drawing/2014/main" id="{CAD47B04-9402-4B51-9426-E3AB9C9AEC97}"/>
              </a:ext>
            </a:extLst>
          </p:cNvPr>
          <p:cNvGraphicFramePr>
            <a:graphicFrameLocks noGrp="1"/>
          </p:cNvGraphicFramePr>
          <p:nvPr>
            <p:extLst>
              <p:ext uri="{D42A27DB-BD31-4B8C-83A1-F6EECF244321}">
                <p14:modId xmlns:p14="http://schemas.microsoft.com/office/powerpoint/2010/main" val="1046645490"/>
              </p:ext>
            </p:extLst>
          </p:nvPr>
        </p:nvGraphicFramePr>
        <p:xfrm>
          <a:off x="962282" y="1389414"/>
          <a:ext cx="10020300" cy="1714500"/>
        </p:xfrm>
        <a:graphic>
          <a:graphicData uri="http://schemas.openxmlformats.org/drawingml/2006/table">
            <a:tbl>
              <a:tblPr>
                <a:tableStyleId>{5940675A-B579-460E-94D1-54222C63F5DA}</a:tableStyleId>
              </a:tblPr>
              <a:tblGrid>
                <a:gridCol w="1261934">
                  <a:extLst>
                    <a:ext uri="{9D8B030D-6E8A-4147-A177-3AD203B41FA5}">
                      <a16:colId xmlns:a16="http://schemas.microsoft.com/office/drawing/2014/main" val="2537690866"/>
                    </a:ext>
                  </a:extLst>
                </a:gridCol>
                <a:gridCol w="1240759">
                  <a:extLst>
                    <a:ext uri="{9D8B030D-6E8A-4147-A177-3AD203B41FA5}">
                      <a16:colId xmlns:a16="http://schemas.microsoft.com/office/drawing/2014/main" val="1029736599"/>
                    </a:ext>
                  </a:extLst>
                </a:gridCol>
                <a:gridCol w="1753155">
                  <a:extLst>
                    <a:ext uri="{9D8B030D-6E8A-4147-A177-3AD203B41FA5}">
                      <a16:colId xmlns:a16="http://schemas.microsoft.com/office/drawing/2014/main" val="865323522"/>
                    </a:ext>
                  </a:extLst>
                </a:gridCol>
                <a:gridCol w="1267227">
                  <a:extLst>
                    <a:ext uri="{9D8B030D-6E8A-4147-A177-3AD203B41FA5}">
                      <a16:colId xmlns:a16="http://schemas.microsoft.com/office/drawing/2014/main" val="4027280820"/>
                    </a:ext>
                  </a:extLst>
                </a:gridCol>
                <a:gridCol w="1514955">
                  <a:extLst>
                    <a:ext uri="{9D8B030D-6E8A-4147-A177-3AD203B41FA5}">
                      <a16:colId xmlns:a16="http://schemas.microsoft.com/office/drawing/2014/main" val="704700239"/>
                    </a:ext>
                  </a:extLst>
                </a:gridCol>
                <a:gridCol w="1267227">
                  <a:extLst>
                    <a:ext uri="{9D8B030D-6E8A-4147-A177-3AD203B41FA5}">
                      <a16:colId xmlns:a16="http://schemas.microsoft.com/office/drawing/2014/main" val="3395669721"/>
                    </a:ext>
                  </a:extLst>
                </a:gridCol>
                <a:gridCol w="1105250">
                  <a:extLst>
                    <a:ext uri="{9D8B030D-6E8A-4147-A177-3AD203B41FA5}">
                      <a16:colId xmlns:a16="http://schemas.microsoft.com/office/drawing/2014/main" val="1601031079"/>
                    </a:ext>
                  </a:extLst>
                </a:gridCol>
                <a:gridCol w="609793">
                  <a:extLst>
                    <a:ext uri="{9D8B030D-6E8A-4147-A177-3AD203B41FA5}">
                      <a16:colId xmlns:a16="http://schemas.microsoft.com/office/drawing/2014/main" val="2846610747"/>
                    </a:ext>
                  </a:extLst>
                </a:gridCol>
              </a:tblGrid>
              <a:tr h="190500">
                <a:tc>
                  <a:txBody>
                    <a:bodyPr/>
                    <a:lstStyle/>
                    <a:p>
                      <a:pPr algn="l" fontAlgn="b"/>
                      <a:r>
                        <a:rPr lang="en-US" sz="1100" u="none" strike="noStrike" dirty="0">
                          <a:effectLst/>
                        </a:rPr>
                        <a:t>Number</a:t>
                      </a:r>
                      <a:endParaRPr lang="en-US"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dirty="0" err="1">
                          <a:effectLst/>
                        </a:rPr>
                        <a:t>Affin</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100" u="none" strike="noStrike">
                          <a:effectLst/>
                        </a:rPr>
                        <a:t>NRC</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100" u="none" strike="noStrike">
                          <a:effectLst/>
                        </a:rPr>
                        <a:t>Vader Sentiment</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4023443"/>
                  </a:ext>
                </a:extLst>
              </a:tr>
              <a:tr h="190500">
                <a:tc>
                  <a:txBody>
                    <a:bodyPr/>
                    <a:lstStyle/>
                    <a:p>
                      <a:pPr algn="l" fontAlgn="b"/>
                      <a:r>
                        <a:rPr lang="en-US" sz="1100" u="none" strike="noStrike" dirty="0">
                          <a:effectLst/>
                        </a:rPr>
                        <a:t>Row Labels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Not 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5397326"/>
                  </a:ext>
                </a:extLst>
              </a:tr>
              <a:tr h="190500">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1171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7134457"/>
                  </a:ext>
                </a:extLst>
              </a:tr>
              <a:tr h="190500">
                <a:tc>
                  <a:txBody>
                    <a:bodyPr/>
                    <a:lstStyle/>
                    <a:p>
                      <a:pPr algn="l"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1603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141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6005522"/>
                  </a:ext>
                </a:extLst>
              </a:tr>
              <a:tr h="190500">
                <a:tc>
                  <a:txBody>
                    <a:bodyPr/>
                    <a:lstStyle/>
                    <a:p>
                      <a:pPr algn="l" fontAlgn="b"/>
                      <a:r>
                        <a:rPr lang="en-US" sz="1100" u="none" strike="noStrike" dirty="0">
                          <a:effectLst/>
                        </a:rPr>
                        <a:t>Total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2262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867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1915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2782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5404999"/>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3346658"/>
                  </a:ext>
                </a:extLst>
              </a:tr>
              <a:tr h="190500">
                <a:tc>
                  <a:txBody>
                    <a:bodyPr/>
                    <a:lstStyle/>
                    <a:p>
                      <a:pPr algn="l" fontAlgn="b"/>
                      <a:r>
                        <a:rPr lang="en-US" sz="1100" u="none" strike="noStrike">
                          <a:effectLst/>
                        </a:rPr>
                        <a:t>Percentage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9331671"/>
                  </a:ext>
                </a:extLst>
              </a:tr>
              <a:tr h="190500">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1275598"/>
                  </a:ext>
                </a:extLst>
              </a:tr>
              <a:tr h="190500">
                <a:tc>
                  <a:txBody>
                    <a:bodyPr/>
                    <a:lstStyle/>
                    <a:p>
                      <a:pPr algn="l"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91454"/>
                  </a:ext>
                </a:extLst>
              </a:tr>
            </a:tbl>
          </a:graphicData>
        </a:graphic>
      </p:graphicFrame>
      <p:sp>
        <p:nvSpPr>
          <p:cNvPr id="5" name="TextBox 4">
            <a:extLst>
              <a:ext uri="{FF2B5EF4-FFF2-40B4-BE49-F238E27FC236}">
                <a16:creationId xmlns:a16="http://schemas.microsoft.com/office/drawing/2014/main" id="{EE00EC6D-CFD2-488B-BD52-66DA166E7B4A}"/>
              </a:ext>
            </a:extLst>
          </p:cNvPr>
          <p:cNvSpPr txBox="1"/>
          <p:nvPr/>
        </p:nvSpPr>
        <p:spPr>
          <a:xfrm>
            <a:off x="576648" y="3352844"/>
            <a:ext cx="11063417" cy="1659557"/>
          </a:xfrm>
          <a:prstGeom prst="rect">
            <a:avLst/>
          </a:prstGeom>
          <a:noFill/>
        </p:spPr>
        <p:txBody>
          <a:bodyPr wrap="square">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NRC Lexicon is providing better results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Negative is 62 % which is better compared to other lexicons Vader with 46% and Lexical Affinity 44%.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Not Negative is 91 % is better than other lexicons, even though the percentage for Vader with 99 % and Lexical Affinity 99.5 % is more, NRC is better as it is giving better results for negative sentiment also.</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7216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0288-7D3A-4143-BE76-A4AED7A4E5F8}"/>
              </a:ext>
            </a:extLst>
          </p:cNvPr>
          <p:cNvSpPr>
            <a:spLocks noGrp="1"/>
          </p:cNvSpPr>
          <p:nvPr>
            <p:ph type="title"/>
          </p:nvPr>
        </p:nvSpPr>
        <p:spPr>
          <a:xfrm>
            <a:off x="1861752" y="379812"/>
            <a:ext cx="9906916" cy="670055"/>
          </a:xfrm>
        </p:spPr>
        <p:txBody>
          <a:bodyPr>
            <a:normAutofit/>
          </a:bodyPr>
          <a:lstStyle/>
          <a:p>
            <a:r>
              <a:rPr lang="en-US" sz="2800" dirty="0"/>
              <a:t>Trend analysis- Word count and Length- 2 class</a:t>
            </a:r>
          </a:p>
        </p:txBody>
      </p:sp>
      <p:sp>
        <p:nvSpPr>
          <p:cNvPr id="5" name="TextBox 4">
            <a:extLst>
              <a:ext uri="{FF2B5EF4-FFF2-40B4-BE49-F238E27FC236}">
                <a16:creationId xmlns:a16="http://schemas.microsoft.com/office/drawing/2014/main" id="{B2E934A0-6857-4BDF-B2DB-46CA767F2AA0}"/>
              </a:ext>
            </a:extLst>
          </p:cNvPr>
          <p:cNvSpPr txBox="1"/>
          <p:nvPr/>
        </p:nvSpPr>
        <p:spPr>
          <a:xfrm>
            <a:off x="329513" y="4055076"/>
            <a:ext cx="11681255" cy="1969770"/>
          </a:xfrm>
          <a:prstGeom prst="rect">
            <a:avLst/>
          </a:prstGeom>
          <a:noFill/>
        </p:spPr>
        <p:txBody>
          <a:bodyPr wrap="square">
            <a:spAutoFit/>
          </a:bodyPr>
          <a:lstStyle/>
          <a:p>
            <a:pPr marL="285750" marR="0" indent="-285750">
              <a:lnSpc>
                <a:spcPct val="150000"/>
              </a:lnSpc>
              <a:spcBef>
                <a:spcPts val="0"/>
              </a:spcBef>
              <a:spcAft>
                <a:spcPts val="0"/>
              </a:spcAft>
              <a:buFont typeface="Arial" panose="020B0604020202020204" pitchFamily="34" charset="0"/>
              <a:buChar char="•"/>
            </a:pP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Reviews average of words count is 14.67 words are used and 79.29 is the average text length of the reviews. </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2021 negative reviews average of words count is around 23 and the average text length is 123.</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2021 not negative reviews average of words count is around 10 and the average text length is 53.</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en-IN"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t>
            </a: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ustomers write more for Negative reviews , compared to Not negative. </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IN" sz="1400" dirty="0"/>
          </a:p>
        </p:txBody>
      </p:sp>
      <p:pic>
        <p:nvPicPr>
          <p:cNvPr id="3" name="Picture 2">
            <a:extLst>
              <a:ext uri="{FF2B5EF4-FFF2-40B4-BE49-F238E27FC236}">
                <a16:creationId xmlns:a16="http://schemas.microsoft.com/office/drawing/2014/main" id="{0BD4EC46-9CB0-40A8-BE44-E4B8BE6D0C5D}"/>
              </a:ext>
            </a:extLst>
          </p:cNvPr>
          <p:cNvPicPr>
            <a:picLocks noChangeAspect="1"/>
          </p:cNvPicPr>
          <p:nvPr/>
        </p:nvPicPr>
        <p:blipFill>
          <a:blip r:embed="rId2"/>
          <a:stretch>
            <a:fillRect/>
          </a:stretch>
        </p:blipFill>
        <p:spPr>
          <a:xfrm>
            <a:off x="337749" y="1595809"/>
            <a:ext cx="5585643" cy="2566681"/>
          </a:xfrm>
          <a:prstGeom prst="rect">
            <a:avLst/>
          </a:prstGeom>
        </p:spPr>
      </p:pic>
      <p:sp>
        <p:nvSpPr>
          <p:cNvPr id="6" name="TextBox 5">
            <a:extLst>
              <a:ext uri="{FF2B5EF4-FFF2-40B4-BE49-F238E27FC236}">
                <a16:creationId xmlns:a16="http://schemas.microsoft.com/office/drawing/2014/main" id="{6D26143D-B3A1-4BA8-8240-B87DCE3F0AD6}"/>
              </a:ext>
            </a:extLst>
          </p:cNvPr>
          <p:cNvSpPr txBox="1"/>
          <p:nvPr/>
        </p:nvSpPr>
        <p:spPr>
          <a:xfrm>
            <a:off x="337751" y="1306430"/>
            <a:ext cx="4794422" cy="369332"/>
          </a:xfrm>
          <a:prstGeom prst="rect">
            <a:avLst/>
          </a:prstGeom>
          <a:noFill/>
        </p:spPr>
        <p:txBody>
          <a:bodyPr wrap="square">
            <a:spAutoFit/>
          </a:bodyPr>
          <a:lstStyle/>
          <a:p>
            <a:r>
              <a:rPr lang="en-IN" sz="1800" dirty="0"/>
              <a:t>Average number of Words</a:t>
            </a:r>
          </a:p>
        </p:txBody>
      </p:sp>
      <p:sp>
        <p:nvSpPr>
          <p:cNvPr id="7" name="TextBox 6">
            <a:extLst>
              <a:ext uri="{FF2B5EF4-FFF2-40B4-BE49-F238E27FC236}">
                <a16:creationId xmlns:a16="http://schemas.microsoft.com/office/drawing/2014/main" id="{28CAF708-B948-4931-845D-A9A1467385B1}"/>
              </a:ext>
            </a:extLst>
          </p:cNvPr>
          <p:cNvSpPr txBox="1"/>
          <p:nvPr/>
        </p:nvSpPr>
        <p:spPr>
          <a:xfrm>
            <a:off x="6392561" y="1306430"/>
            <a:ext cx="4794422" cy="369332"/>
          </a:xfrm>
          <a:prstGeom prst="rect">
            <a:avLst/>
          </a:prstGeom>
          <a:noFill/>
        </p:spPr>
        <p:txBody>
          <a:bodyPr wrap="square">
            <a:spAutoFit/>
          </a:bodyPr>
          <a:lstStyle/>
          <a:p>
            <a:r>
              <a:rPr lang="en-IN" sz="1800" dirty="0"/>
              <a:t>Average text Length </a:t>
            </a:r>
          </a:p>
        </p:txBody>
      </p:sp>
      <p:pic>
        <p:nvPicPr>
          <p:cNvPr id="9" name="Picture 8">
            <a:extLst>
              <a:ext uri="{FF2B5EF4-FFF2-40B4-BE49-F238E27FC236}">
                <a16:creationId xmlns:a16="http://schemas.microsoft.com/office/drawing/2014/main" id="{E10B4C0C-2014-4D2A-8824-615931146F90}"/>
              </a:ext>
            </a:extLst>
          </p:cNvPr>
          <p:cNvPicPr>
            <a:picLocks noChangeAspect="1"/>
          </p:cNvPicPr>
          <p:nvPr/>
        </p:nvPicPr>
        <p:blipFill>
          <a:blip r:embed="rId3"/>
          <a:stretch>
            <a:fillRect/>
          </a:stretch>
        </p:blipFill>
        <p:spPr>
          <a:xfrm>
            <a:off x="6384323" y="1595809"/>
            <a:ext cx="5478163" cy="2549885"/>
          </a:xfrm>
          <a:prstGeom prst="rect">
            <a:avLst/>
          </a:prstGeom>
        </p:spPr>
      </p:pic>
    </p:spTree>
    <p:extLst>
      <p:ext uri="{BB962C8B-B14F-4D97-AF65-F5344CB8AC3E}">
        <p14:creationId xmlns:p14="http://schemas.microsoft.com/office/powerpoint/2010/main" val="3617030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0288-7D3A-4143-BE76-A4AED7A4E5F8}"/>
              </a:ext>
            </a:extLst>
          </p:cNvPr>
          <p:cNvSpPr>
            <a:spLocks noGrp="1"/>
          </p:cNvSpPr>
          <p:nvPr>
            <p:ph type="title"/>
          </p:nvPr>
        </p:nvSpPr>
        <p:spPr>
          <a:xfrm>
            <a:off x="1861752" y="379812"/>
            <a:ext cx="9906916" cy="670055"/>
          </a:xfrm>
        </p:spPr>
        <p:txBody>
          <a:bodyPr>
            <a:normAutofit/>
          </a:bodyPr>
          <a:lstStyle/>
          <a:p>
            <a:r>
              <a:rPr lang="en-US" sz="2800" dirty="0"/>
              <a:t>Trend analysis- Word count and Length- 5 class</a:t>
            </a:r>
          </a:p>
        </p:txBody>
      </p:sp>
      <p:sp>
        <p:nvSpPr>
          <p:cNvPr id="5" name="TextBox 4">
            <a:extLst>
              <a:ext uri="{FF2B5EF4-FFF2-40B4-BE49-F238E27FC236}">
                <a16:creationId xmlns:a16="http://schemas.microsoft.com/office/drawing/2014/main" id="{B2E934A0-6857-4BDF-B2DB-46CA767F2AA0}"/>
              </a:ext>
            </a:extLst>
          </p:cNvPr>
          <p:cNvSpPr txBox="1"/>
          <p:nvPr/>
        </p:nvSpPr>
        <p:spPr>
          <a:xfrm>
            <a:off x="238897" y="4113125"/>
            <a:ext cx="11953103" cy="2623795"/>
          </a:xfrm>
          <a:prstGeom prst="rect">
            <a:avLst/>
          </a:prstGeom>
          <a:noFill/>
        </p:spPr>
        <p:txBody>
          <a:bodyPr wrap="square">
            <a:spAutoFit/>
          </a:bodyPr>
          <a:lstStyle/>
          <a:p>
            <a:pPr marL="0" marR="0">
              <a:lnSpc>
                <a:spcPct val="150000"/>
              </a:lnSpc>
              <a:spcBef>
                <a:spcPts val="0"/>
              </a:spcBef>
              <a:spcAft>
                <a:spcPts val="0"/>
              </a:spcAft>
            </a:pPr>
            <a:r>
              <a:rPr lang="en-IN" sz="1100" dirty="0">
                <a:latin typeface="+mj-lt"/>
              </a:rPr>
              <a:t>Complaints has the highest average for both average of words count 29.70 and average text length 162.</a:t>
            </a:r>
            <a:endParaRPr lang="en-US" sz="1100" dirty="0">
              <a:latin typeface="+mj-lt"/>
            </a:endParaRPr>
          </a:p>
          <a:p>
            <a:pPr marL="0" marR="0">
              <a:lnSpc>
                <a:spcPct val="150000"/>
              </a:lnSpc>
              <a:spcBef>
                <a:spcPts val="0"/>
              </a:spcBef>
              <a:spcAft>
                <a:spcPts val="0"/>
              </a:spcAft>
            </a:pPr>
            <a:r>
              <a:rPr lang="en-IN" sz="1100" dirty="0">
                <a:latin typeface="+mj-lt"/>
              </a:rPr>
              <a:t>For the Positive only and neutral has the Lowest average for both average of words count &lt; 6 and average text Length &lt; 33.  </a:t>
            </a:r>
            <a:endParaRPr lang="en-US" sz="1100" dirty="0">
              <a:latin typeface="+mj-lt"/>
            </a:endParaRPr>
          </a:p>
          <a:p>
            <a:pPr marL="0" marR="0">
              <a:lnSpc>
                <a:spcPct val="150000"/>
              </a:lnSpc>
              <a:spcBef>
                <a:spcPts val="0"/>
              </a:spcBef>
              <a:spcAft>
                <a:spcPts val="0"/>
              </a:spcAft>
            </a:pPr>
            <a:r>
              <a:rPr lang="en-IN" sz="1100" b="1" dirty="0">
                <a:latin typeface="+mj-lt"/>
              </a:rPr>
              <a:t> Conclusion: </a:t>
            </a:r>
            <a:endParaRPr lang="en-US" sz="1100" b="1" dirty="0">
              <a:latin typeface="+mj-lt"/>
            </a:endParaRPr>
          </a:p>
          <a:p>
            <a:pPr marL="0" marR="0">
              <a:lnSpc>
                <a:spcPct val="150000"/>
              </a:lnSpc>
              <a:spcBef>
                <a:spcPts val="0"/>
              </a:spcBef>
              <a:spcAft>
                <a:spcPts val="0"/>
              </a:spcAft>
            </a:pPr>
            <a:r>
              <a:rPr lang="en-IN" sz="1100" dirty="0">
                <a:latin typeface="+mj-lt"/>
              </a:rPr>
              <a:t>Customers tend to write more when they are either very happy (Praise) or very unsatisfied(complaint) </a:t>
            </a:r>
            <a:endParaRPr lang="en-US" sz="1100" dirty="0">
              <a:latin typeface="+mj-lt"/>
            </a:endParaRPr>
          </a:p>
          <a:p>
            <a:pPr marL="0" marR="0">
              <a:lnSpc>
                <a:spcPct val="150000"/>
              </a:lnSpc>
              <a:spcBef>
                <a:spcPts val="0"/>
              </a:spcBef>
              <a:spcAft>
                <a:spcPts val="0"/>
              </a:spcAft>
            </a:pPr>
            <a:r>
              <a:rPr lang="en-IN" sz="1100" dirty="0">
                <a:latin typeface="+mj-lt"/>
              </a:rPr>
              <a:t>On an average over the years the reviews average of words count and average text length has reduced from 16 to 14 and 85 to 74. </a:t>
            </a:r>
            <a:endParaRPr lang="en-US" sz="1100" dirty="0">
              <a:latin typeface="+mj-lt"/>
            </a:endParaRPr>
          </a:p>
          <a:p>
            <a:pPr marL="0" marR="0">
              <a:lnSpc>
                <a:spcPct val="150000"/>
              </a:lnSpc>
              <a:spcBef>
                <a:spcPts val="0"/>
              </a:spcBef>
              <a:spcAft>
                <a:spcPts val="0"/>
              </a:spcAft>
            </a:pPr>
            <a:r>
              <a:rPr lang="en-IN" sz="1100" b="1" dirty="0">
                <a:latin typeface="+mj-lt"/>
              </a:rPr>
              <a:t>Average of words count: - </a:t>
            </a:r>
            <a:endParaRPr lang="en-US" sz="1100" b="1" dirty="0">
              <a:latin typeface="+mj-lt"/>
            </a:endParaRPr>
          </a:p>
          <a:p>
            <a:pPr marL="0" marR="0">
              <a:lnSpc>
                <a:spcPct val="150000"/>
              </a:lnSpc>
              <a:spcBef>
                <a:spcPts val="0"/>
              </a:spcBef>
              <a:spcAft>
                <a:spcPts val="0"/>
              </a:spcAft>
            </a:pPr>
            <a:r>
              <a:rPr lang="en-IN" sz="1100" dirty="0">
                <a:latin typeface="+mj-lt"/>
              </a:rPr>
              <a:t>Over the past 7 years the customers are writing very less words   to express their feeling having “Praise” in year 2021 is  20 and writing more for “complaint” in year 2021 is 31. </a:t>
            </a:r>
            <a:endParaRPr lang="en-US" sz="1100" dirty="0">
              <a:latin typeface="+mj-lt"/>
            </a:endParaRPr>
          </a:p>
          <a:p>
            <a:pPr marL="0" marR="0">
              <a:lnSpc>
                <a:spcPct val="150000"/>
              </a:lnSpc>
              <a:spcBef>
                <a:spcPts val="0"/>
              </a:spcBef>
              <a:spcAft>
                <a:spcPts val="0"/>
              </a:spcAft>
            </a:pPr>
            <a:r>
              <a:rPr lang="en-IN" sz="1100" b="1" dirty="0">
                <a:latin typeface="+mj-lt"/>
              </a:rPr>
              <a:t>Average text length : -</a:t>
            </a:r>
            <a:endParaRPr lang="en-US" sz="1100" b="1" dirty="0">
              <a:latin typeface="+mj-lt"/>
            </a:endParaRPr>
          </a:p>
          <a:p>
            <a:r>
              <a:rPr lang="en-IN" sz="1100" dirty="0">
                <a:latin typeface="+mj-lt"/>
              </a:rPr>
              <a:t> Complaint Length of reviews is increasing over the past years for 2021 with 165 and for praise it has reduced to 105.</a:t>
            </a:r>
          </a:p>
          <a:p>
            <a:r>
              <a:rPr lang="en-IN" sz="1100" dirty="0">
                <a:latin typeface="+mj-lt"/>
              </a:rPr>
              <a:t>   </a:t>
            </a:r>
          </a:p>
          <a:p>
            <a:endParaRPr lang="en-IN" sz="1000" dirty="0"/>
          </a:p>
        </p:txBody>
      </p:sp>
      <p:pic>
        <p:nvPicPr>
          <p:cNvPr id="6" name="Picture 5">
            <a:extLst>
              <a:ext uri="{FF2B5EF4-FFF2-40B4-BE49-F238E27FC236}">
                <a16:creationId xmlns:a16="http://schemas.microsoft.com/office/drawing/2014/main" id="{EBCC9AAA-CAD2-4C07-9566-F4C6C2A137A0}"/>
              </a:ext>
            </a:extLst>
          </p:cNvPr>
          <p:cNvPicPr>
            <a:picLocks noChangeAspect="1"/>
          </p:cNvPicPr>
          <p:nvPr/>
        </p:nvPicPr>
        <p:blipFill>
          <a:blip r:embed="rId2"/>
          <a:stretch>
            <a:fillRect/>
          </a:stretch>
        </p:blipFill>
        <p:spPr>
          <a:xfrm>
            <a:off x="238897" y="1621779"/>
            <a:ext cx="5544065" cy="2623795"/>
          </a:xfrm>
          <a:prstGeom prst="rect">
            <a:avLst/>
          </a:prstGeom>
        </p:spPr>
      </p:pic>
      <p:pic>
        <p:nvPicPr>
          <p:cNvPr id="8" name="Picture 7">
            <a:extLst>
              <a:ext uri="{FF2B5EF4-FFF2-40B4-BE49-F238E27FC236}">
                <a16:creationId xmlns:a16="http://schemas.microsoft.com/office/drawing/2014/main" id="{66F558E9-FF1B-4148-8CDF-775E013EECFE}"/>
              </a:ext>
            </a:extLst>
          </p:cNvPr>
          <p:cNvPicPr>
            <a:picLocks noChangeAspect="1"/>
          </p:cNvPicPr>
          <p:nvPr/>
        </p:nvPicPr>
        <p:blipFill>
          <a:blip r:embed="rId3"/>
          <a:stretch>
            <a:fillRect/>
          </a:stretch>
        </p:blipFill>
        <p:spPr>
          <a:xfrm>
            <a:off x="5972432" y="1621779"/>
            <a:ext cx="5881817" cy="2567096"/>
          </a:xfrm>
          <a:prstGeom prst="rect">
            <a:avLst/>
          </a:prstGeom>
        </p:spPr>
      </p:pic>
      <p:sp>
        <p:nvSpPr>
          <p:cNvPr id="11" name="TextBox 10">
            <a:extLst>
              <a:ext uri="{FF2B5EF4-FFF2-40B4-BE49-F238E27FC236}">
                <a16:creationId xmlns:a16="http://schemas.microsoft.com/office/drawing/2014/main" id="{CE035F37-FD93-4981-B2E9-EA4437BA230E}"/>
              </a:ext>
            </a:extLst>
          </p:cNvPr>
          <p:cNvSpPr txBox="1"/>
          <p:nvPr/>
        </p:nvSpPr>
        <p:spPr>
          <a:xfrm>
            <a:off x="337751" y="1306430"/>
            <a:ext cx="4794422" cy="369332"/>
          </a:xfrm>
          <a:prstGeom prst="rect">
            <a:avLst/>
          </a:prstGeom>
          <a:noFill/>
        </p:spPr>
        <p:txBody>
          <a:bodyPr wrap="square">
            <a:spAutoFit/>
          </a:bodyPr>
          <a:lstStyle/>
          <a:p>
            <a:r>
              <a:rPr lang="en-IN" sz="1800" dirty="0"/>
              <a:t>Average number of Words</a:t>
            </a:r>
          </a:p>
        </p:txBody>
      </p:sp>
      <p:sp>
        <p:nvSpPr>
          <p:cNvPr id="12" name="TextBox 11">
            <a:extLst>
              <a:ext uri="{FF2B5EF4-FFF2-40B4-BE49-F238E27FC236}">
                <a16:creationId xmlns:a16="http://schemas.microsoft.com/office/drawing/2014/main" id="{40FB4C0F-2C05-473F-A0B2-F30A8D0A6326}"/>
              </a:ext>
            </a:extLst>
          </p:cNvPr>
          <p:cNvSpPr txBox="1"/>
          <p:nvPr/>
        </p:nvSpPr>
        <p:spPr>
          <a:xfrm>
            <a:off x="6392561" y="1306430"/>
            <a:ext cx="4794422" cy="369332"/>
          </a:xfrm>
          <a:prstGeom prst="rect">
            <a:avLst/>
          </a:prstGeom>
          <a:noFill/>
        </p:spPr>
        <p:txBody>
          <a:bodyPr wrap="square">
            <a:spAutoFit/>
          </a:bodyPr>
          <a:lstStyle/>
          <a:p>
            <a:r>
              <a:rPr lang="en-IN" sz="1800" dirty="0"/>
              <a:t>Average text Length </a:t>
            </a:r>
          </a:p>
        </p:txBody>
      </p:sp>
    </p:spTree>
    <p:extLst>
      <p:ext uri="{BB962C8B-B14F-4D97-AF65-F5344CB8AC3E}">
        <p14:creationId xmlns:p14="http://schemas.microsoft.com/office/powerpoint/2010/main" val="257436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sp>
        <p:nvSpPr>
          <p:cNvPr id="4" name="TextBox 3">
            <a:extLst>
              <a:ext uri="{FF2B5EF4-FFF2-40B4-BE49-F238E27FC236}">
                <a16:creationId xmlns:a16="http://schemas.microsoft.com/office/drawing/2014/main" id="{DA715AE0-1810-4EE9-A5B8-E08DD8E26D92}"/>
              </a:ext>
            </a:extLst>
          </p:cNvPr>
          <p:cNvSpPr txBox="1"/>
          <p:nvPr/>
        </p:nvSpPr>
        <p:spPr>
          <a:xfrm>
            <a:off x="477795" y="1461305"/>
            <a:ext cx="3328086" cy="370703"/>
          </a:xfrm>
          <a:prstGeom prst="rect">
            <a:avLst/>
          </a:prstGeom>
          <a:noFill/>
        </p:spPr>
        <p:txBody>
          <a:bodyPr wrap="square" rtlCol="0">
            <a:spAutoFit/>
          </a:bodyPr>
          <a:lstStyle/>
          <a:p>
            <a:r>
              <a:rPr lang="en-US" dirty="0"/>
              <a:t>Back Ground</a:t>
            </a:r>
          </a:p>
        </p:txBody>
      </p:sp>
      <p:sp>
        <p:nvSpPr>
          <p:cNvPr id="5" name="TextBox 4">
            <a:extLst>
              <a:ext uri="{FF2B5EF4-FFF2-40B4-BE49-F238E27FC236}">
                <a16:creationId xmlns:a16="http://schemas.microsoft.com/office/drawing/2014/main" id="{68EBAE21-C753-4DF2-BE9E-43852F165848}"/>
              </a:ext>
            </a:extLst>
          </p:cNvPr>
          <p:cNvSpPr txBox="1"/>
          <p:nvPr/>
        </p:nvSpPr>
        <p:spPr>
          <a:xfrm>
            <a:off x="477795" y="1832008"/>
            <a:ext cx="11467070" cy="2933752"/>
          </a:xfrm>
          <a:prstGeom prst="rect">
            <a:avLst/>
          </a:prstGeom>
          <a:noFill/>
        </p:spPr>
        <p:txBody>
          <a:bodyPr wrap="square" rtlCol="0">
            <a:spAutoFit/>
          </a:bodyPr>
          <a:lstStyle/>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Gift cards, also known as gift certificates, gift vouchers, or gift tokens, are generally issued by a retailer or bank. In addition, gift cards are used as a developmental strategy for promoting businesses, attract new customers, increase brand awareness, reduce fraud, and improve business sales. Moreover, a gift card can be utilized as an alternative source for money at a particular store or business store for purchases related to goods or services.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Area of your work – Woohoo Gift Card India _ Google reviews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Company “</a:t>
            </a:r>
            <a:r>
              <a:rPr lang="en-US" sz="1800" dirty="0" err="1">
                <a:solidFill>
                  <a:srgbClr val="000000"/>
                </a:solidFill>
                <a:effectLst/>
                <a:latin typeface="Times New Roman" panose="02020603050405020304" pitchFamily="18" charset="0"/>
                <a:ea typeface="Calibri" panose="020F0502020204030204" pitchFamily="34" charset="0"/>
              </a:rPr>
              <a:t>Qwikcilver</a:t>
            </a:r>
            <a:r>
              <a:rPr lang="en-US" sz="1800" dirty="0">
                <a:solidFill>
                  <a:srgbClr val="000000"/>
                </a:solidFill>
                <a:effectLst/>
                <a:latin typeface="Times New Roman" panose="02020603050405020304" pitchFamily="18" charset="0"/>
                <a:ea typeface="Calibri" panose="020F0502020204030204" pitchFamily="34" charset="0"/>
              </a:rPr>
              <a:t> solutions Pvt Ltd” brand Woohoo gift card has more than 75% Market share in India, the Indian market is expected to grow to 9.34Billion by 2024. and Global industry is expected to grow by 2076 billion by 2027.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6598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5A5F-85FD-4BEB-8E34-EA7B1D5BF6DA}"/>
              </a:ext>
            </a:extLst>
          </p:cNvPr>
          <p:cNvSpPr>
            <a:spLocks noGrp="1"/>
          </p:cNvSpPr>
          <p:nvPr>
            <p:ph type="title"/>
          </p:nvPr>
        </p:nvSpPr>
        <p:spPr/>
        <p:txBody>
          <a:bodyPr/>
          <a:lstStyle/>
          <a:p>
            <a:r>
              <a:rPr lang="en-US" dirty="0"/>
              <a:t>Features by 5 class Sentiment</a:t>
            </a:r>
          </a:p>
        </p:txBody>
      </p:sp>
      <p:graphicFrame>
        <p:nvGraphicFramePr>
          <p:cNvPr id="3" name="Table 2">
            <a:extLst>
              <a:ext uri="{FF2B5EF4-FFF2-40B4-BE49-F238E27FC236}">
                <a16:creationId xmlns:a16="http://schemas.microsoft.com/office/drawing/2014/main" id="{D3D9DDFF-D830-4D81-AD18-17B87A83C96F}"/>
              </a:ext>
            </a:extLst>
          </p:cNvPr>
          <p:cNvGraphicFramePr>
            <a:graphicFrameLocks noGrp="1"/>
          </p:cNvGraphicFramePr>
          <p:nvPr>
            <p:extLst>
              <p:ext uri="{D42A27DB-BD31-4B8C-83A1-F6EECF244321}">
                <p14:modId xmlns:p14="http://schemas.microsoft.com/office/powerpoint/2010/main" val="2998786258"/>
              </p:ext>
            </p:extLst>
          </p:nvPr>
        </p:nvGraphicFramePr>
        <p:xfrm>
          <a:off x="357101" y="1361217"/>
          <a:ext cx="6043697" cy="4454692"/>
        </p:xfrm>
        <a:graphic>
          <a:graphicData uri="http://schemas.openxmlformats.org/drawingml/2006/table">
            <a:tbl>
              <a:tblPr>
                <a:tableStyleId>{5940675A-B579-460E-94D1-54222C63F5DA}</a:tableStyleId>
              </a:tblPr>
              <a:tblGrid>
                <a:gridCol w="1817237">
                  <a:extLst>
                    <a:ext uri="{9D8B030D-6E8A-4147-A177-3AD203B41FA5}">
                      <a16:colId xmlns:a16="http://schemas.microsoft.com/office/drawing/2014/main" val="3780823875"/>
                    </a:ext>
                  </a:extLst>
                </a:gridCol>
                <a:gridCol w="704410">
                  <a:extLst>
                    <a:ext uri="{9D8B030D-6E8A-4147-A177-3AD203B41FA5}">
                      <a16:colId xmlns:a16="http://schemas.microsoft.com/office/drawing/2014/main" val="1752083183"/>
                    </a:ext>
                  </a:extLst>
                </a:gridCol>
                <a:gridCol w="803566">
                  <a:extLst>
                    <a:ext uri="{9D8B030D-6E8A-4147-A177-3AD203B41FA5}">
                      <a16:colId xmlns:a16="http://schemas.microsoft.com/office/drawing/2014/main" val="2555150186"/>
                    </a:ext>
                  </a:extLst>
                </a:gridCol>
                <a:gridCol w="605254">
                  <a:extLst>
                    <a:ext uri="{9D8B030D-6E8A-4147-A177-3AD203B41FA5}">
                      <a16:colId xmlns:a16="http://schemas.microsoft.com/office/drawing/2014/main" val="410885788"/>
                    </a:ext>
                  </a:extLst>
                </a:gridCol>
                <a:gridCol w="811654">
                  <a:extLst>
                    <a:ext uri="{9D8B030D-6E8A-4147-A177-3AD203B41FA5}">
                      <a16:colId xmlns:a16="http://schemas.microsoft.com/office/drawing/2014/main" val="1190556204"/>
                    </a:ext>
                  </a:extLst>
                </a:gridCol>
                <a:gridCol w="597166">
                  <a:extLst>
                    <a:ext uri="{9D8B030D-6E8A-4147-A177-3AD203B41FA5}">
                      <a16:colId xmlns:a16="http://schemas.microsoft.com/office/drawing/2014/main" val="4129680636"/>
                    </a:ext>
                  </a:extLst>
                </a:gridCol>
                <a:gridCol w="704410">
                  <a:extLst>
                    <a:ext uri="{9D8B030D-6E8A-4147-A177-3AD203B41FA5}">
                      <a16:colId xmlns:a16="http://schemas.microsoft.com/office/drawing/2014/main" val="3726027781"/>
                    </a:ext>
                  </a:extLst>
                </a:gridCol>
              </a:tblGrid>
              <a:tr h="304839">
                <a:tc>
                  <a:txBody>
                    <a:bodyPr/>
                    <a:lstStyle/>
                    <a:p>
                      <a:pPr algn="ctr" fontAlgn="b"/>
                      <a:r>
                        <a:rPr lang="en-US" sz="900" u="none" strike="noStrike" kern="1200" dirty="0">
                          <a:solidFill>
                            <a:schemeClr val="tx1"/>
                          </a:solidFill>
                          <a:effectLst/>
                          <a:latin typeface="+mn-lt"/>
                          <a:ea typeface="+mn-ea"/>
                          <a:cs typeface="+mn-cs"/>
                        </a:rPr>
                        <a:t>Features /  5 class sentiment</a:t>
                      </a:r>
                    </a:p>
                  </a:txBody>
                  <a:tcPr marL="8226" marR="8226" marT="8226" marB="0" anchor="ctr"/>
                </a:tc>
                <a:tc>
                  <a:txBody>
                    <a:bodyPr/>
                    <a:lstStyle/>
                    <a:p>
                      <a:pPr algn="ctr" fontAlgn="b"/>
                      <a:r>
                        <a:rPr lang="en-US" sz="900" u="none" strike="noStrike" dirty="0">
                          <a:effectLst/>
                        </a:rPr>
                        <a:t>Complaint</a:t>
                      </a:r>
                      <a:endParaRPr lang="en-US" sz="900" b="0" i="0" u="none" strike="noStrike" dirty="0">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Negative only</a:t>
                      </a:r>
                      <a:endParaRPr lang="en-US" sz="900" b="0" i="0" u="none" strike="noStrike">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Neutral</a:t>
                      </a:r>
                      <a:endParaRPr lang="en-US" sz="900" b="0" i="0" u="none" strike="noStrike">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Positive only</a:t>
                      </a:r>
                      <a:endParaRPr lang="en-US" sz="900" b="0" i="0" u="none" strike="noStrike">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Praise</a:t>
                      </a:r>
                      <a:endParaRPr lang="en-US" sz="900" b="0" i="0" u="none" strike="noStrike">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Grand Total</a:t>
                      </a:r>
                      <a:endParaRPr lang="en-US" sz="900" b="0" i="0" u="none" strike="noStrike">
                        <a:solidFill>
                          <a:srgbClr val="000000"/>
                        </a:solidFill>
                        <a:effectLst/>
                        <a:latin typeface="Calibri" panose="020F0502020204030204" pitchFamily="34" charset="0"/>
                      </a:endParaRPr>
                    </a:p>
                  </a:txBody>
                  <a:tcPr marL="8226" marR="8226" marT="8226" marB="0" anchor="b"/>
                </a:tc>
                <a:extLst>
                  <a:ext uri="{0D108BD9-81ED-4DB2-BD59-A6C34878D82A}">
                    <a16:rowId xmlns:a16="http://schemas.microsoft.com/office/drawing/2014/main" val="2045795531"/>
                  </a:ext>
                </a:extLst>
              </a:tr>
              <a:tr h="244109">
                <a:tc>
                  <a:txBody>
                    <a:bodyPr/>
                    <a:lstStyle/>
                    <a:p>
                      <a:pPr algn="l" rtl="0" fontAlgn="b"/>
                      <a:r>
                        <a:rPr lang="en-US" sz="900" u="none" strike="noStrike" dirty="0">
                          <a:effectLst/>
                        </a:rPr>
                        <a:t>Customer Support not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31%</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4138525832"/>
                  </a:ext>
                </a:extLst>
              </a:tr>
              <a:tr h="244109">
                <a:tc>
                  <a:txBody>
                    <a:bodyPr/>
                    <a:lstStyle/>
                    <a:p>
                      <a:pPr algn="l" rtl="0" fontAlgn="b"/>
                      <a:r>
                        <a:rPr lang="en-IN" sz="900" u="none" strike="noStrike" dirty="0">
                          <a:effectLst/>
                        </a:rPr>
                        <a:t>Delivery of service not good</a:t>
                      </a:r>
                      <a:endParaRPr lang="en-IN"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63%</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effectLst/>
                        </a:rPr>
                        <a:t>11%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1177617757"/>
                  </a:ext>
                </a:extLst>
              </a:tr>
              <a:tr h="244109">
                <a:tc>
                  <a:txBody>
                    <a:bodyPr/>
                    <a:lstStyle/>
                    <a:p>
                      <a:pPr algn="l" rtl="0" fontAlgn="b"/>
                      <a:r>
                        <a:rPr lang="en-US" sz="900" u="none" strike="noStrike" dirty="0">
                          <a:effectLst/>
                        </a:rPr>
                        <a:t>App/ Web Issues</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65%</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solidFill>
                            <a:schemeClr val="tx1"/>
                          </a:solidFill>
                          <a:effectLst/>
                        </a:rPr>
                        <a:t>46%</a:t>
                      </a:r>
                      <a:endParaRPr lang="en-US" sz="900" b="0" i="0" u="none" strike="noStrike" dirty="0">
                        <a:solidFill>
                          <a:schemeClr val="tx1"/>
                        </a:solidFill>
                        <a:effectLst/>
                        <a:latin typeface="Calibri" panose="020F0502020204030204" pitchFamily="34" charset="0"/>
                      </a:endParaRPr>
                    </a:p>
                  </a:txBody>
                  <a:tcPr marL="8226" marR="8226" marT="8226" marB="0" anchor="ctr">
                    <a:solidFill>
                      <a:schemeClr val="bg1"/>
                    </a:solidFill>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24%</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extLst>
                  <a:ext uri="{0D108BD9-81ED-4DB2-BD59-A6C34878D82A}">
                    <a16:rowId xmlns:a16="http://schemas.microsoft.com/office/drawing/2014/main" val="1911659379"/>
                  </a:ext>
                </a:extLst>
              </a:tr>
              <a:tr h="244109">
                <a:tc>
                  <a:txBody>
                    <a:bodyPr/>
                    <a:lstStyle/>
                    <a:p>
                      <a:pPr algn="l" rtl="0" fontAlgn="b"/>
                      <a:r>
                        <a:rPr lang="en-US" sz="900" u="none" strike="noStrike" dirty="0">
                          <a:effectLst/>
                        </a:rPr>
                        <a:t>Payment Issues</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6%</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2864558433"/>
                  </a:ext>
                </a:extLst>
              </a:tr>
              <a:tr h="244109">
                <a:tc>
                  <a:txBody>
                    <a:bodyPr/>
                    <a:lstStyle/>
                    <a:p>
                      <a:pPr algn="l" rtl="0" fontAlgn="b"/>
                      <a:r>
                        <a:rPr lang="en-US" sz="900" u="none" strike="noStrike">
                          <a:effectLst/>
                        </a:rPr>
                        <a:t>Promotion/offers Issues</a:t>
                      </a:r>
                      <a:endParaRPr lang="en-US" sz="900" b="0" i="0" u="none" strike="noStrike">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27%</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effectLst/>
                        </a:rPr>
                        <a:t>11%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2609343323"/>
                  </a:ext>
                </a:extLst>
              </a:tr>
              <a:tr h="244109">
                <a:tc>
                  <a:txBody>
                    <a:bodyPr/>
                    <a:lstStyle/>
                    <a:p>
                      <a:pPr algn="l" rtl="0" fontAlgn="b"/>
                      <a:r>
                        <a:rPr lang="en-US" sz="900" u="none" strike="noStrike" dirty="0">
                          <a:effectLst/>
                        </a:rPr>
                        <a:t>Validity Issues</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4221536307"/>
                  </a:ext>
                </a:extLst>
              </a:tr>
              <a:tr h="244109">
                <a:tc>
                  <a:txBody>
                    <a:bodyPr/>
                    <a:lstStyle/>
                    <a:p>
                      <a:pPr algn="l" rtl="0" fontAlgn="b"/>
                      <a:r>
                        <a:rPr lang="en-US" sz="900" u="none" strike="noStrike">
                          <a:effectLst/>
                        </a:rPr>
                        <a:t>Not Trusting the Brand</a:t>
                      </a:r>
                      <a:endParaRPr lang="en-US" sz="900" b="0" i="0" u="none" strike="noStrike">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solidFill>
                            <a:schemeClr val="bg1"/>
                          </a:solidFill>
                          <a:effectLst/>
                        </a:rPr>
                        <a:t>63%</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tc>
                  <a:txBody>
                    <a:bodyPr/>
                    <a:lstStyle/>
                    <a:p>
                      <a:pPr algn="ctr" fontAlgn="b"/>
                      <a:r>
                        <a:rPr lang="en-US" sz="900" u="none" strike="noStrike" dirty="0">
                          <a:effectLst/>
                        </a:rPr>
                        <a:t>20%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18%</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FF0000"/>
                    </a:solidFill>
                  </a:tcPr>
                </a:tc>
                <a:extLst>
                  <a:ext uri="{0D108BD9-81ED-4DB2-BD59-A6C34878D82A}">
                    <a16:rowId xmlns:a16="http://schemas.microsoft.com/office/drawing/2014/main" val="977675605"/>
                  </a:ext>
                </a:extLst>
              </a:tr>
              <a:tr h="244109">
                <a:tc>
                  <a:txBody>
                    <a:bodyPr/>
                    <a:lstStyle/>
                    <a:p>
                      <a:pPr algn="l" rtl="0" fontAlgn="b"/>
                      <a:r>
                        <a:rPr lang="en-US" sz="900" u="none" strike="noStrike" dirty="0">
                          <a:effectLst/>
                        </a:rPr>
                        <a:t>Speed of delivery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746752817"/>
                  </a:ext>
                </a:extLst>
              </a:tr>
              <a:tr h="244109">
                <a:tc>
                  <a:txBody>
                    <a:bodyPr/>
                    <a:lstStyle/>
                    <a:p>
                      <a:pPr algn="l" rtl="0" fontAlgn="b"/>
                      <a:r>
                        <a:rPr lang="en-US" sz="900" u="none" strike="noStrike" dirty="0">
                          <a:effectLst/>
                        </a:rPr>
                        <a:t>App/ Web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tx1"/>
                          </a:solidFill>
                          <a:effectLst/>
                        </a:rPr>
                        <a:t>49%</a:t>
                      </a:r>
                      <a:endParaRPr lang="en-US" sz="900" b="0" i="0" u="none" strike="noStrike" dirty="0">
                        <a:solidFill>
                          <a:schemeClr val="tx1"/>
                        </a:solidFill>
                        <a:effectLst/>
                        <a:latin typeface="Calibri" panose="020F0502020204030204" pitchFamily="34" charset="0"/>
                      </a:endParaRPr>
                    </a:p>
                  </a:txBody>
                  <a:tcPr marL="8226" marR="8226" marT="8226" marB="0" anchor="ctr">
                    <a:solidFill>
                      <a:schemeClr val="bg1"/>
                    </a:solidFill>
                  </a:tcPr>
                </a:tc>
                <a:tc>
                  <a:txBody>
                    <a:bodyPr/>
                    <a:lstStyle/>
                    <a:p>
                      <a:pPr algn="ctr" fontAlgn="b"/>
                      <a:r>
                        <a:rPr lang="en-US" sz="900" u="none" strike="noStrike" dirty="0">
                          <a:solidFill>
                            <a:schemeClr val="bg1"/>
                          </a:solidFill>
                          <a:effectLst/>
                        </a:rPr>
                        <a:t>82%</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dirty="0">
                          <a:solidFill>
                            <a:schemeClr val="bg1"/>
                          </a:solidFill>
                          <a:effectLst/>
                        </a:rPr>
                        <a:t>32%</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extLst>
                  <a:ext uri="{0D108BD9-81ED-4DB2-BD59-A6C34878D82A}">
                    <a16:rowId xmlns:a16="http://schemas.microsoft.com/office/drawing/2014/main" val="1709874046"/>
                  </a:ext>
                </a:extLst>
              </a:tr>
              <a:tr h="244109">
                <a:tc>
                  <a:txBody>
                    <a:bodyPr/>
                    <a:lstStyle/>
                    <a:p>
                      <a:pPr algn="l" rtl="0" fontAlgn="b"/>
                      <a:r>
                        <a:rPr lang="en-US" sz="900" u="none" strike="noStrike" dirty="0">
                          <a:effectLst/>
                        </a:rPr>
                        <a:t>Promotion/offers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42%</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1882617283"/>
                  </a:ext>
                </a:extLst>
              </a:tr>
              <a:tr h="244109">
                <a:tc>
                  <a:txBody>
                    <a:bodyPr/>
                    <a:lstStyle/>
                    <a:p>
                      <a:pPr algn="l" rtl="0" fontAlgn="b"/>
                      <a:r>
                        <a:rPr lang="en-US" sz="900" u="none" strike="noStrike" dirty="0">
                          <a:effectLst/>
                        </a:rPr>
                        <a:t>Price is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3390301261"/>
                  </a:ext>
                </a:extLst>
              </a:tr>
              <a:tr h="244109">
                <a:tc>
                  <a:txBody>
                    <a:bodyPr/>
                    <a:lstStyle/>
                    <a:p>
                      <a:pPr algn="l" rtl="0" fontAlgn="b"/>
                      <a:r>
                        <a:rPr lang="en-US" sz="900" u="none" strike="noStrike">
                          <a:effectLst/>
                        </a:rPr>
                        <a:t>Customer Support good</a:t>
                      </a:r>
                      <a:endParaRPr lang="en-US" sz="900" b="0" i="0" u="none" strike="noStrike">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2668660705"/>
                  </a:ext>
                </a:extLst>
              </a:tr>
              <a:tr h="244109">
                <a:tc>
                  <a:txBody>
                    <a:bodyPr/>
                    <a:lstStyle/>
                    <a:p>
                      <a:pPr algn="l" rtl="0" fontAlgn="b"/>
                      <a:r>
                        <a:rPr lang="en-US" sz="900" u="none" strike="noStrike" dirty="0">
                          <a:effectLst/>
                        </a:rPr>
                        <a:t>Easy to use</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35%</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dirty="0">
                          <a:effectLst/>
                        </a:rPr>
                        <a:t>6%</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5718405"/>
                  </a:ext>
                </a:extLst>
              </a:tr>
              <a:tr h="244109">
                <a:tc>
                  <a:txBody>
                    <a:bodyPr/>
                    <a:lstStyle/>
                    <a:p>
                      <a:pPr algn="l" rtl="0" fontAlgn="b"/>
                      <a:r>
                        <a:rPr lang="en-IN" sz="900" u="none" strike="noStrike" dirty="0">
                          <a:effectLst/>
                        </a:rPr>
                        <a:t>Multiple Brands to choose good</a:t>
                      </a:r>
                      <a:endParaRPr lang="en-IN" sz="900" b="0" i="0" u="none" strike="noStrike" dirty="0">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solidFill>
                            <a:schemeClr val="bg1"/>
                          </a:solidFill>
                          <a:effectLst/>
                        </a:rPr>
                        <a:t>21%</a:t>
                      </a:r>
                      <a:endParaRPr lang="en-US" sz="900" b="0" i="0" u="none" strike="noStrike">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3471955690"/>
                  </a:ext>
                </a:extLst>
              </a:tr>
              <a:tr h="244109">
                <a:tc>
                  <a:txBody>
                    <a:bodyPr/>
                    <a:lstStyle/>
                    <a:p>
                      <a:pPr algn="l" rtl="0" fontAlgn="b"/>
                      <a:r>
                        <a:rPr lang="en-US" sz="900" u="none" strike="noStrike" dirty="0">
                          <a:effectLst/>
                        </a:rPr>
                        <a:t>Delivery of service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solidFill>
                            <a:schemeClr val="bg1"/>
                          </a:solidFill>
                          <a:effectLst/>
                        </a:rPr>
                        <a:t>25%</a:t>
                      </a:r>
                      <a:endParaRPr lang="en-US" sz="900" b="0" i="0" u="none" strike="noStrike" dirty="0">
                        <a:solidFill>
                          <a:schemeClr val="bg1"/>
                        </a:solidFill>
                        <a:effectLst/>
                        <a:latin typeface="Calibri" panose="020F0502020204030204" pitchFamily="34" charset="0"/>
                      </a:endParaRPr>
                    </a:p>
                  </a:txBody>
                  <a:tcPr marL="8226" marR="8226" marT="8226" marB="0" anchor="ctr">
                    <a:solidFill>
                      <a:srgbClr val="00B050"/>
                    </a:solidFill>
                  </a:tcPr>
                </a:tc>
                <a:tc>
                  <a:txBody>
                    <a:bodyPr/>
                    <a:lstStyle/>
                    <a:p>
                      <a:pPr algn="ct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3160800250"/>
                  </a:ext>
                </a:extLst>
              </a:tr>
              <a:tr h="244109">
                <a:tc>
                  <a:txBody>
                    <a:bodyPr/>
                    <a:lstStyle/>
                    <a:p>
                      <a:pPr algn="l" rtl="0" fontAlgn="b"/>
                      <a:r>
                        <a:rPr lang="en-US" sz="900" u="none" strike="noStrike" dirty="0">
                          <a:effectLst/>
                        </a:rPr>
                        <a:t>Payment Good</a:t>
                      </a:r>
                      <a:endParaRPr lang="en-US" sz="900" b="0" i="0" u="none" strike="noStrike" dirty="0">
                        <a:solidFill>
                          <a:srgbClr val="000000"/>
                        </a:solidFill>
                        <a:effectLst/>
                        <a:latin typeface="Roboto Slab" panose="020B0604020202020204" charset="0"/>
                      </a:endParaRPr>
                    </a:p>
                  </a:txBody>
                  <a:tcPr marL="8226" marR="8226" marT="8226"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6%</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4292690520"/>
                  </a:ext>
                </a:extLst>
              </a:tr>
              <a:tr h="244109">
                <a:tc>
                  <a:txBody>
                    <a:bodyPr/>
                    <a:lstStyle/>
                    <a:p>
                      <a:pPr algn="l" fontAlgn="b"/>
                      <a:endParaRPr lang="en-US" sz="900" b="0" i="0" u="none" strike="noStrike" dirty="0">
                        <a:solidFill>
                          <a:srgbClr val="000000"/>
                        </a:solidFill>
                        <a:effectLst/>
                        <a:latin typeface="Calibri" panose="020F0502020204030204" pitchFamily="34" charset="0"/>
                      </a:endParaRPr>
                    </a:p>
                  </a:txBody>
                  <a:tcPr marL="8226" marR="8226" marT="8226" marB="0" anchor="b"/>
                </a:tc>
                <a:tc>
                  <a:txBody>
                    <a:bodyPr/>
                    <a:lstStyle/>
                    <a:p>
                      <a:pPr algn="ctr" fontAlgn="b"/>
                      <a:r>
                        <a:rPr lang="en-US" sz="900" u="none" strike="noStrike">
                          <a:effectLst/>
                        </a:rPr>
                        <a:t>624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547</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74</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a:effectLst/>
                        </a:rPr>
                        <a:t>1172</a:t>
                      </a:r>
                      <a:endParaRPr lang="en-US" sz="900" b="0" i="0" u="none" strike="noStrike">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365</a:t>
                      </a:r>
                      <a:endParaRPr lang="en-US" sz="900" b="0" i="0" u="none" strike="noStrike" dirty="0">
                        <a:solidFill>
                          <a:srgbClr val="000000"/>
                        </a:solidFill>
                        <a:effectLst/>
                        <a:latin typeface="Calibri" panose="020F0502020204030204" pitchFamily="34" charset="0"/>
                      </a:endParaRPr>
                    </a:p>
                  </a:txBody>
                  <a:tcPr marL="8226" marR="8226" marT="8226" marB="0" anchor="ctr"/>
                </a:tc>
                <a:tc>
                  <a:txBody>
                    <a:bodyPr/>
                    <a:lstStyle/>
                    <a:p>
                      <a:pPr algn="ctr" fontAlgn="b"/>
                      <a:r>
                        <a:rPr lang="en-US" sz="900" u="none" strike="noStrike" dirty="0">
                          <a:effectLst/>
                        </a:rPr>
                        <a:t>2782</a:t>
                      </a:r>
                      <a:endParaRPr lang="en-US" sz="900" b="0" i="0" u="none" strike="noStrike" dirty="0">
                        <a:solidFill>
                          <a:srgbClr val="000000"/>
                        </a:solidFill>
                        <a:effectLst/>
                        <a:latin typeface="Calibri" panose="020F0502020204030204" pitchFamily="34" charset="0"/>
                      </a:endParaRPr>
                    </a:p>
                  </a:txBody>
                  <a:tcPr marL="8226" marR="8226" marT="8226" marB="0" anchor="ctr"/>
                </a:tc>
                <a:extLst>
                  <a:ext uri="{0D108BD9-81ED-4DB2-BD59-A6C34878D82A}">
                    <a16:rowId xmlns:a16="http://schemas.microsoft.com/office/drawing/2014/main" val="2972121931"/>
                  </a:ext>
                </a:extLst>
              </a:tr>
            </a:tbl>
          </a:graphicData>
        </a:graphic>
      </p:graphicFrame>
      <p:sp>
        <p:nvSpPr>
          <p:cNvPr id="5" name="TextBox 4">
            <a:extLst>
              <a:ext uri="{FF2B5EF4-FFF2-40B4-BE49-F238E27FC236}">
                <a16:creationId xmlns:a16="http://schemas.microsoft.com/office/drawing/2014/main" id="{E9C75C2B-0A18-46FB-B4B5-F67157781D38}"/>
              </a:ext>
            </a:extLst>
          </p:cNvPr>
          <p:cNvSpPr txBox="1"/>
          <p:nvPr/>
        </p:nvSpPr>
        <p:spPr>
          <a:xfrm>
            <a:off x="6549081" y="1239961"/>
            <a:ext cx="5420498" cy="5262979"/>
          </a:xfrm>
          <a:prstGeom prst="rect">
            <a:avLst/>
          </a:prstGeom>
          <a:noFill/>
        </p:spPr>
        <p:txBody>
          <a:bodyPr wrap="square">
            <a:spAutoFit/>
          </a:bodyPr>
          <a:lstStyle/>
          <a:p>
            <a:r>
              <a:rPr lang="en-IN" sz="1400" dirty="0">
                <a:latin typeface="+mj-lt"/>
              </a:rPr>
              <a:t>Overall, 32 % of the customers feel the App/web good, 24 % of the Customers feel that there are issues in the App/ Web which needs to be fixed.  3rd highest is Not trusting the Brand   having 18 %. </a:t>
            </a:r>
          </a:p>
          <a:p>
            <a:r>
              <a:rPr lang="en-IN" sz="1400" b="1" dirty="0">
                <a:latin typeface="+mj-lt"/>
              </a:rPr>
              <a:t>Praise</a:t>
            </a:r>
          </a:p>
          <a:p>
            <a:r>
              <a:rPr lang="en-IN" sz="1400" dirty="0">
                <a:latin typeface="+mj-lt"/>
              </a:rPr>
              <a:t>Under the Sentiments wise Praise stands significantly high with 82% customers feeling the app / web application is good.</a:t>
            </a:r>
          </a:p>
          <a:p>
            <a:endParaRPr lang="en-IN" sz="1400" dirty="0">
              <a:latin typeface="+mj-lt"/>
            </a:endParaRPr>
          </a:p>
          <a:p>
            <a:r>
              <a:rPr lang="en-IN" sz="1400" dirty="0">
                <a:latin typeface="+mj-lt"/>
              </a:rPr>
              <a:t>Promotion/offers good 42%, Easy to use 35%, delivery of service is Good 25% and Access to Multiple Brands to choose for purchase 21% are the other key features customers lookout for while purchasing gift card. Brand should focus on to increase the Positive only and praise</a:t>
            </a:r>
          </a:p>
          <a:p>
            <a:endParaRPr lang="en-US" sz="1400" b="0" i="0" u="none" strike="noStrike" dirty="0">
              <a:solidFill>
                <a:srgbClr val="000000"/>
              </a:solidFill>
              <a:effectLst/>
              <a:latin typeface="+mj-lt"/>
              <a:cs typeface="Calibri" panose="020F0502020204030204" pitchFamily="34" charset="0"/>
            </a:endParaRPr>
          </a:p>
          <a:p>
            <a:r>
              <a:rPr lang="en-US" sz="1400" b="1" i="0" u="none" strike="noStrike" dirty="0">
                <a:solidFill>
                  <a:srgbClr val="000000"/>
                </a:solidFill>
                <a:effectLst/>
                <a:latin typeface="+mj-lt"/>
                <a:cs typeface="Calibri" panose="020F0502020204030204" pitchFamily="34" charset="0"/>
              </a:rPr>
              <a:t>Complaint</a:t>
            </a:r>
          </a:p>
          <a:p>
            <a:endParaRPr lang="en-US" sz="1400" b="1" dirty="0">
              <a:solidFill>
                <a:srgbClr val="000000"/>
              </a:solidFill>
              <a:latin typeface="+mj-lt"/>
              <a:cs typeface="Calibri" panose="020F0502020204030204" pitchFamily="34" charset="0"/>
            </a:endParaRPr>
          </a:p>
          <a:p>
            <a:r>
              <a:rPr lang="en-US" sz="1400" b="1" dirty="0">
                <a:solidFill>
                  <a:srgbClr val="000000"/>
                </a:solidFill>
                <a:latin typeface="+mj-lt"/>
                <a:cs typeface="Calibri" panose="020F0502020204030204" pitchFamily="34" charset="0"/>
              </a:rPr>
              <a:t>\</a:t>
            </a:r>
            <a:r>
              <a:rPr lang="en-IN" sz="1400" dirty="0">
                <a:latin typeface="+mj-lt"/>
              </a:rPr>
              <a:t>App/ Web Issues 65%, Delivery of service not good 63%, Not Trusting the Brand63%, Customer Support not good 31%, are the Key product features due to which the customers have given complaints and Negative only reviews.</a:t>
            </a:r>
          </a:p>
          <a:p>
            <a:endParaRPr lang="en-IN" sz="1400" dirty="0">
              <a:latin typeface="+mj-lt"/>
            </a:endParaRPr>
          </a:p>
          <a:p>
            <a:r>
              <a:rPr lang="en-IN" sz="1400" dirty="0">
                <a:latin typeface="+mj-lt"/>
              </a:rPr>
              <a:t>Brand should focus on reducing the scores and improving the service.</a:t>
            </a:r>
            <a:endParaRPr lang="en-US" sz="1400" dirty="0">
              <a:latin typeface="+mj-lt"/>
            </a:endParaRPr>
          </a:p>
          <a:p>
            <a:endParaRPr lang="en-IN" sz="1400" dirty="0">
              <a:solidFill>
                <a:srgbClr val="000000"/>
              </a:solidFill>
              <a:latin typeface="+mj-lt"/>
              <a:cs typeface="Calibri" panose="020F0502020204030204" pitchFamily="34" charset="0"/>
            </a:endParaRPr>
          </a:p>
        </p:txBody>
      </p:sp>
    </p:spTree>
    <p:extLst>
      <p:ext uri="{BB962C8B-B14F-4D97-AF65-F5344CB8AC3E}">
        <p14:creationId xmlns:p14="http://schemas.microsoft.com/office/powerpoint/2010/main" val="347869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ED61-3F7A-42AE-95B7-4460DAB5ADBB}"/>
              </a:ext>
            </a:extLst>
          </p:cNvPr>
          <p:cNvSpPr>
            <a:spLocks noGrp="1"/>
          </p:cNvSpPr>
          <p:nvPr>
            <p:ph type="title"/>
          </p:nvPr>
        </p:nvSpPr>
        <p:spPr/>
        <p:txBody>
          <a:bodyPr>
            <a:normAutofit/>
          </a:bodyPr>
          <a:lstStyle/>
          <a:p>
            <a:r>
              <a:rPr lang="en-US" sz="3600" dirty="0"/>
              <a:t>Trend analysis- Features- Complaint</a:t>
            </a:r>
            <a:endParaRPr lang="en-US" dirty="0"/>
          </a:p>
        </p:txBody>
      </p:sp>
      <p:sp>
        <p:nvSpPr>
          <p:cNvPr id="5" name="TextBox 4">
            <a:extLst>
              <a:ext uri="{FF2B5EF4-FFF2-40B4-BE49-F238E27FC236}">
                <a16:creationId xmlns:a16="http://schemas.microsoft.com/office/drawing/2014/main" id="{15E09319-56A7-4251-981D-437542849CF8}"/>
              </a:ext>
            </a:extLst>
          </p:cNvPr>
          <p:cNvSpPr txBox="1"/>
          <p:nvPr/>
        </p:nvSpPr>
        <p:spPr>
          <a:xfrm>
            <a:off x="691977" y="4786864"/>
            <a:ext cx="10972801" cy="1618007"/>
          </a:xfrm>
          <a:prstGeom prst="rect">
            <a:avLst/>
          </a:prstGeom>
          <a:noFill/>
        </p:spPr>
        <p:txBody>
          <a:bodyPr wrap="square">
            <a:spAutoFit/>
          </a:bodyPr>
          <a:lstStyle/>
          <a:p>
            <a:r>
              <a:rPr lang="en-US" sz="1800" b="1" i="0" u="none" strike="noStrike" dirty="0">
                <a:solidFill>
                  <a:srgbClr val="000000"/>
                </a:solidFill>
                <a:effectLst/>
                <a:latin typeface="+mj-lt"/>
                <a:cs typeface="Calibri" panose="020F0502020204030204" pitchFamily="34" charset="0"/>
              </a:rPr>
              <a:t>Complaint</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There are 4 areas on which the brand has to work on improving Delivery</a:t>
            </a:r>
            <a:r>
              <a:rPr lang="en-IN" sz="1800" dirty="0">
                <a:effectLst/>
                <a:latin typeface="Times New Roman" panose="02020603050405020304" pitchFamily="18" charset="0"/>
                <a:ea typeface="Calibri" panose="020F0502020204030204" pitchFamily="34" charset="0"/>
              </a:rPr>
              <a:t> of service not good 79%, Not Trusting the Brand 56%, Customer Support not good 54% and Payment Issues 36%, which has increased for the past 7 years.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App/ Web Issues has got improved from earlier 76% to 40% and for promotional offers from 45% to 9%. Brand should focus on reducing the scores and improving the service.</a:t>
            </a:r>
            <a:endParaRPr lang="en-US"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3F1D3152-0504-40A0-81E4-D594B3255601}"/>
              </a:ext>
            </a:extLst>
          </p:cNvPr>
          <p:cNvPicPr>
            <a:picLocks noChangeAspect="1"/>
          </p:cNvPicPr>
          <p:nvPr/>
        </p:nvPicPr>
        <p:blipFill>
          <a:blip r:embed="rId2"/>
          <a:stretch>
            <a:fillRect/>
          </a:stretch>
        </p:blipFill>
        <p:spPr>
          <a:xfrm>
            <a:off x="1965882" y="1049868"/>
            <a:ext cx="9387916" cy="3925788"/>
          </a:xfrm>
          <a:prstGeom prst="rect">
            <a:avLst/>
          </a:prstGeom>
        </p:spPr>
      </p:pic>
    </p:spTree>
    <p:extLst>
      <p:ext uri="{BB962C8B-B14F-4D97-AF65-F5344CB8AC3E}">
        <p14:creationId xmlns:p14="http://schemas.microsoft.com/office/powerpoint/2010/main" val="382546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ED61-3F7A-42AE-95B7-4460DAB5ADBB}"/>
              </a:ext>
            </a:extLst>
          </p:cNvPr>
          <p:cNvSpPr>
            <a:spLocks noGrp="1"/>
          </p:cNvSpPr>
          <p:nvPr>
            <p:ph type="title"/>
          </p:nvPr>
        </p:nvSpPr>
        <p:spPr/>
        <p:txBody>
          <a:bodyPr>
            <a:normAutofit/>
          </a:bodyPr>
          <a:lstStyle/>
          <a:p>
            <a:r>
              <a:rPr lang="en-US" sz="3600" dirty="0"/>
              <a:t>Trend analysis- Features- Praises</a:t>
            </a:r>
            <a:endParaRPr lang="en-US" dirty="0"/>
          </a:p>
        </p:txBody>
      </p:sp>
      <p:sp>
        <p:nvSpPr>
          <p:cNvPr id="4" name="TextBox 3">
            <a:extLst>
              <a:ext uri="{FF2B5EF4-FFF2-40B4-BE49-F238E27FC236}">
                <a16:creationId xmlns:a16="http://schemas.microsoft.com/office/drawing/2014/main" id="{B60D2125-B753-47F3-8837-397304D100DA}"/>
              </a:ext>
            </a:extLst>
          </p:cNvPr>
          <p:cNvSpPr txBox="1"/>
          <p:nvPr/>
        </p:nvSpPr>
        <p:spPr>
          <a:xfrm>
            <a:off x="716692" y="4574743"/>
            <a:ext cx="10637107" cy="1936556"/>
          </a:xfrm>
          <a:prstGeom prst="rect">
            <a:avLst/>
          </a:prstGeom>
          <a:noFill/>
        </p:spPr>
        <p:txBody>
          <a:bodyPr wrap="square">
            <a:spAutoFit/>
          </a:bodyPr>
          <a:lstStyle/>
          <a:p>
            <a:r>
              <a:rPr lang="en-US" sz="1800" b="1" i="0" u="none" strike="noStrike" dirty="0">
                <a:solidFill>
                  <a:srgbClr val="000000"/>
                </a:solidFill>
                <a:effectLst/>
                <a:latin typeface="+mj-lt"/>
                <a:cs typeface="Calibri" panose="020F0502020204030204" pitchFamily="34" charset="0"/>
              </a:rPr>
              <a:t>Praise</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There are 4 areas on which the brand has performed well in features </a:t>
            </a:r>
            <a:r>
              <a:rPr lang="en-IN" sz="1800" dirty="0">
                <a:effectLst/>
                <a:latin typeface="Times New Roman" panose="02020603050405020304" pitchFamily="18" charset="0"/>
                <a:ea typeface="Calibri" panose="020F0502020204030204" pitchFamily="34" charset="0"/>
              </a:rPr>
              <a:t>App/ Web good 87%, Speed of delivery 32% and Delivery of service good 47%.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Promotion/ offers good 26%, Easy to use 17% and Multiple Brands to choose good 13% It is positively contributing to praises but it has good reduced for the past 7 Years. If the score is improved it will help in getting more praises.</a:t>
            </a:r>
            <a:endParaRPr lang="en-US"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504011AC-E267-47AF-9F76-F3C3CF368732}"/>
              </a:ext>
            </a:extLst>
          </p:cNvPr>
          <p:cNvPicPr>
            <a:picLocks noChangeAspect="1"/>
          </p:cNvPicPr>
          <p:nvPr/>
        </p:nvPicPr>
        <p:blipFill>
          <a:blip r:embed="rId2"/>
          <a:stretch>
            <a:fillRect/>
          </a:stretch>
        </p:blipFill>
        <p:spPr>
          <a:xfrm>
            <a:off x="1851840" y="1198477"/>
            <a:ext cx="8620125" cy="3760701"/>
          </a:xfrm>
          <a:prstGeom prst="rect">
            <a:avLst/>
          </a:prstGeom>
        </p:spPr>
      </p:pic>
    </p:spTree>
    <p:extLst>
      <p:ext uri="{BB962C8B-B14F-4D97-AF65-F5344CB8AC3E}">
        <p14:creationId xmlns:p14="http://schemas.microsoft.com/office/powerpoint/2010/main" val="3116524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C837-5982-440D-84AD-06DD542AD314}"/>
              </a:ext>
            </a:extLst>
          </p:cNvPr>
          <p:cNvSpPr>
            <a:spLocks noGrp="1"/>
          </p:cNvSpPr>
          <p:nvPr>
            <p:ph type="title"/>
          </p:nvPr>
        </p:nvSpPr>
        <p:spPr/>
        <p:txBody>
          <a:bodyPr/>
          <a:lstStyle/>
          <a:p>
            <a:r>
              <a:rPr lang="en-US" dirty="0"/>
              <a:t>Modeling </a:t>
            </a:r>
          </a:p>
        </p:txBody>
      </p:sp>
      <p:sp>
        <p:nvSpPr>
          <p:cNvPr id="4" name="TextBox 3">
            <a:extLst>
              <a:ext uri="{FF2B5EF4-FFF2-40B4-BE49-F238E27FC236}">
                <a16:creationId xmlns:a16="http://schemas.microsoft.com/office/drawing/2014/main" id="{2D43697B-87DC-49EC-8BF4-7DEB764622ED}"/>
              </a:ext>
            </a:extLst>
          </p:cNvPr>
          <p:cNvSpPr txBox="1"/>
          <p:nvPr/>
        </p:nvSpPr>
        <p:spPr>
          <a:xfrm>
            <a:off x="338667" y="1331096"/>
            <a:ext cx="6096000" cy="369332"/>
          </a:xfrm>
          <a:prstGeom prst="rect">
            <a:avLst/>
          </a:prstGeom>
          <a:noFill/>
        </p:spPr>
        <p:txBody>
          <a:bodyPr wrap="square">
            <a:spAutoFit/>
          </a:bodyPr>
          <a:lstStyle/>
          <a:p>
            <a:r>
              <a:rPr lang="en-US" sz="1800" dirty="0"/>
              <a:t>Modeling Process </a:t>
            </a:r>
            <a:endParaRPr lang="en-US" dirty="0"/>
          </a:p>
        </p:txBody>
      </p:sp>
      <p:sp>
        <p:nvSpPr>
          <p:cNvPr id="5" name="TextBox 4">
            <a:extLst>
              <a:ext uri="{FF2B5EF4-FFF2-40B4-BE49-F238E27FC236}">
                <a16:creationId xmlns:a16="http://schemas.microsoft.com/office/drawing/2014/main" id="{C58BC4B6-BDA1-47D9-B5C8-1F9400880AFE}"/>
              </a:ext>
            </a:extLst>
          </p:cNvPr>
          <p:cNvSpPr txBox="1"/>
          <p:nvPr/>
        </p:nvSpPr>
        <p:spPr>
          <a:xfrm>
            <a:off x="494270" y="1700428"/>
            <a:ext cx="10742140" cy="2862322"/>
          </a:xfrm>
          <a:prstGeom prst="rect">
            <a:avLst/>
          </a:prstGeom>
          <a:noFill/>
        </p:spPr>
        <p:txBody>
          <a:bodyPr wrap="square" rtlCol="0">
            <a:spAutoFit/>
          </a:bodyPr>
          <a:lstStyle/>
          <a:p>
            <a:pPr marL="342900" indent="-342900">
              <a:buFont typeface="+mj-lt"/>
              <a:buAutoNum type="arabicPeriod"/>
            </a:pPr>
            <a:r>
              <a:rPr lang="en-IN" dirty="0">
                <a:latin typeface="Calibri" panose="020F0502020204030204" pitchFamily="34" charset="0"/>
                <a:cs typeface="Calibri" panose="020F0502020204030204" pitchFamily="34" charset="0"/>
              </a:rPr>
              <a:t>Post cleaning of the data (please refer the slide data preparation) first create 2 document matrix. Bag of words using count vectorizer and Bag of words using TFIDF.</a:t>
            </a:r>
          </a:p>
          <a:p>
            <a:pPr marL="342900" indent="-342900">
              <a:buFont typeface="+mj-lt"/>
              <a:buAutoNum type="arabicPeriod"/>
            </a:pPr>
            <a:r>
              <a:rPr lang="en-IN" dirty="0">
                <a:latin typeface="Calibri" panose="020F0502020204030204" pitchFamily="34" charset="0"/>
                <a:cs typeface="Calibri" panose="020F0502020204030204" pitchFamily="34" charset="0"/>
              </a:rPr>
              <a:t>Split the data by Train and test for 2 different sample size 70-30 and 80 -20 split</a:t>
            </a:r>
          </a:p>
          <a:p>
            <a:pPr marL="342900" indent="-342900">
              <a:buFont typeface="+mj-lt"/>
              <a:buAutoNum type="arabicPeriod"/>
            </a:pPr>
            <a:r>
              <a:rPr lang="en-IN" dirty="0">
                <a:latin typeface="Calibri" panose="020F0502020204030204" pitchFamily="34" charset="0"/>
                <a:cs typeface="Calibri" panose="020F0502020204030204" pitchFamily="34" charset="0"/>
              </a:rPr>
              <a:t>Using the Train data, build the model and apply this to test data to predict and validate the accuracy.</a:t>
            </a:r>
          </a:p>
          <a:p>
            <a:pPr marL="342900" indent="-342900">
              <a:buFont typeface="+mj-lt"/>
              <a:buAutoNum type="arabicPeriod"/>
            </a:pPr>
            <a:r>
              <a:rPr lang="en-IN" dirty="0">
                <a:latin typeface="Calibri" panose="020F0502020204030204" pitchFamily="34" charset="0"/>
                <a:cs typeface="Calibri" panose="020F0502020204030204" pitchFamily="34" charset="0"/>
              </a:rPr>
              <a:t>For the 2-document matrix- used 2 models Naive Bayesian Model and Support Vector Machine Model.</a:t>
            </a:r>
          </a:p>
          <a:p>
            <a:pPr marL="342900" indent="-342900">
              <a:buFont typeface="+mj-lt"/>
              <a:buAutoNum type="arabicPeriod"/>
            </a:pPr>
            <a:r>
              <a:rPr lang="en-IN" dirty="0">
                <a:latin typeface="Calibri" panose="020F0502020204030204" pitchFamily="34" charset="0"/>
                <a:cs typeface="Calibri" panose="020F0502020204030204" pitchFamily="34" charset="0"/>
              </a:rPr>
              <a:t>In total 16 Model built, 8 models for 2 class sentiment and 8 models built for 5 class sentiment</a:t>
            </a:r>
          </a:p>
          <a:p>
            <a:pPr marL="342900" indent="-342900">
              <a:buFont typeface="+mj-lt"/>
              <a:buAutoNum type="arabicPeriod"/>
            </a:pPr>
            <a:r>
              <a:rPr lang="en-IN" dirty="0">
                <a:latin typeface="Calibri" panose="020F0502020204030204" pitchFamily="34" charset="0"/>
                <a:cs typeface="Calibri" panose="020F0502020204030204" pitchFamily="34" charset="0"/>
              </a:rPr>
              <a:t>Evaluate the model based on accuracy, Precision and recall.</a:t>
            </a:r>
          </a:p>
          <a:p>
            <a:pPr marL="342900" indent="-342900">
              <a:buFont typeface="+mj-lt"/>
              <a:buAutoNum type="arabicPeriod"/>
            </a:pPr>
            <a:r>
              <a:rPr lang="en-IN" dirty="0">
                <a:latin typeface="Calibri" panose="020F0502020204030204" pitchFamily="34" charset="0"/>
                <a:cs typeface="Calibri" panose="020F0502020204030204" pitchFamily="34" charset="0"/>
              </a:rPr>
              <a:t>2 Class sentiment and 5 class sentiment for both models have been built to check the efficiency of the sentiments. Based on higher accuracy recommendation can be provided to clients to improve the services.</a:t>
            </a:r>
          </a:p>
          <a:p>
            <a:r>
              <a:rPr lang="en-US" dirty="0"/>
              <a:t> </a:t>
            </a:r>
          </a:p>
        </p:txBody>
      </p:sp>
      <p:graphicFrame>
        <p:nvGraphicFramePr>
          <p:cNvPr id="29" name="Table 28">
            <a:extLst>
              <a:ext uri="{FF2B5EF4-FFF2-40B4-BE49-F238E27FC236}">
                <a16:creationId xmlns:a16="http://schemas.microsoft.com/office/drawing/2014/main" id="{B45F0240-95C0-4420-9C05-0A2E43258554}"/>
              </a:ext>
            </a:extLst>
          </p:cNvPr>
          <p:cNvGraphicFramePr>
            <a:graphicFrameLocks noGrp="1"/>
          </p:cNvGraphicFramePr>
          <p:nvPr>
            <p:extLst>
              <p:ext uri="{D42A27DB-BD31-4B8C-83A1-F6EECF244321}">
                <p14:modId xmlns:p14="http://schemas.microsoft.com/office/powerpoint/2010/main" val="3985291153"/>
              </p:ext>
            </p:extLst>
          </p:nvPr>
        </p:nvGraphicFramePr>
        <p:xfrm>
          <a:off x="494270" y="4914594"/>
          <a:ext cx="9185188" cy="1143000"/>
        </p:xfrm>
        <a:graphic>
          <a:graphicData uri="http://schemas.openxmlformats.org/drawingml/2006/table">
            <a:tbl>
              <a:tblPr>
                <a:tableStyleId>{5940675A-B579-460E-94D1-54222C63F5DA}</a:tableStyleId>
              </a:tblPr>
              <a:tblGrid>
                <a:gridCol w="4679091">
                  <a:extLst>
                    <a:ext uri="{9D8B030D-6E8A-4147-A177-3AD203B41FA5}">
                      <a16:colId xmlns:a16="http://schemas.microsoft.com/office/drawing/2014/main" val="3384507961"/>
                    </a:ext>
                  </a:extLst>
                </a:gridCol>
                <a:gridCol w="882481">
                  <a:extLst>
                    <a:ext uri="{9D8B030D-6E8A-4147-A177-3AD203B41FA5}">
                      <a16:colId xmlns:a16="http://schemas.microsoft.com/office/drawing/2014/main" val="149282847"/>
                    </a:ext>
                  </a:extLst>
                </a:gridCol>
                <a:gridCol w="1207872">
                  <a:extLst>
                    <a:ext uri="{9D8B030D-6E8A-4147-A177-3AD203B41FA5}">
                      <a16:colId xmlns:a16="http://schemas.microsoft.com/office/drawing/2014/main" val="305491123"/>
                    </a:ext>
                  </a:extLst>
                </a:gridCol>
                <a:gridCol w="1207872">
                  <a:extLst>
                    <a:ext uri="{9D8B030D-6E8A-4147-A177-3AD203B41FA5}">
                      <a16:colId xmlns:a16="http://schemas.microsoft.com/office/drawing/2014/main" val="2776742752"/>
                    </a:ext>
                  </a:extLst>
                </a:gridCol>
                <a:gridCol w="1207872">
                  <a:extLst>
                    <a:ext uri="{9D8B030D-6E8A-4147-A177-3AD203B41FA5}">
                      <a16:colId xmlns:a16="http://schemas.microsoft.com/office/drawing/2014/main" val="1161036145"/>
                    </a:ext>
                  </a:extLst>
                </a:gridCol>
              </a:tblGrid>
              <a:tr h="190500">
                <a:tc>
                  <a:txBody>
                    <a:bodyPr/>
                    <a:lstStyle/>
                    <a:p>
                      <a:pPr algn="l" fontAlgn="b"/>
                      <a:r>
                        <a:rPr lang="en-US" sz="1100" u="none" strike="noStrike" dirty="0">
                          <a:effectLst/>
                        </a:rPr>
                        <a:t> Model table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 class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 class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 class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 class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0247923"/>
                  </a:ext>
                </a:extLst>
              </a:tr>
              <a:tr h="190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80-20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279235"/>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Naive Bayesian  - Bag of words - Count Vectorizer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8979985"/>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Naive Bayesian  - Bag of words - TFIDF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8447669"/>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SVM  - Bag of words - Count Vectorizer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7909536"/>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SVM  - Bag of words - TFIDF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84100269"/>
                  </a:ext>
                </a:extLst>
              </a:tr>
            </a:tbl>
          </a:graphicData>
        </a:graphic>
      </p:graphicFrame>
    </p:spTree>
    <p:extLst>
      <p:ext uri="{BB962C8B-B14F-4D97-AF65-F5344CB8AC3E}">
        <p14:creationId xmlns:p14="http://schemas.microsoft.com/office/powerpoint/2010/main" val="32617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CF59A-E086-4B74-B9E5-EA27EFD6BC0D}"/>
              </a:ext>
            </a:extLst>
          </p:cNvPr>
          <p:cNvSpPr>
            <a:spLocks noGrp="1"/>
          </p:cNvSpPr>
          <p:nvPr>
            <p:ph type="title"/>
          </p:nvPr>
        </p:nvSpPr>
        <p:spPr/>
        <p:txBody>
          <a:bodyPr/>
          <a:lstStyle/>
          <a:p>
            <a:r>
              <a:rPr lang="en-US" dirty="0"/>
              <a:t>Modeling </a:t>
            </a:r>
          </a:p>
        </p:txBody>
      </p:sp>
      <p:sp>
        <p:nvSpPr>
          <p:cNvPr id="4" name="Rectangle 3">
            <a:extLst>
              <a:ext uri="{FF2B5EF4-FFF2-40B4-BE49-F238E27FC236}">
                <a16:creationId xmlns:a16="http://schemas.microsoft.com/office/drawing/2014/main" id="{66E331EE-BA48-4459-8855-AF581321787F}"/>
              </a:ext>
            </a:extLst>
          </p:cNvPr>
          <p:cNvSpPr/>
          <p:nvPr/>
        </p:nvSpPr>
        <p:spPr>
          <a:xfrm>
            <a:off x="411891" y="3780482"/>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Data cleaning</a:t>
            </a:r>
          </a:p>
          <a:p>
            <a:pPr algn="ctr"/>
            <a:r>
              <a:rPr lang="en-US" sz="1100" dirty="0"/>
              <a:t>completed </a:t>
            </a:r>
          </a:p>
        </p:txBody>
      </p:sp>
      <p:sp>
        <p:nvSpPr>
          <p:cNvPr id="7" name="Rectangle 6">
            <a:extLst>
              <a:ext uri="{FF2B5EF4-FFF2-40B4-BE49-F238E27FC236}">
                <a16:creationId xmlns:a16="http://schemas.microsoft.com/office/drawing/2014/main" id="{A3560424-2B0C-424E-AAF1-550D8A6400F7}"/>
              </a:ext>
            </a:extLst>
          </p:cNvPr>
          <p:cNvSpPr/>
          <p:nvPr/>
        </p:nvSpPr>
        <p:spPr>
          <a:xfrm>
            <a:off x="8750285" y="4233085"/>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8" name="Rectangle 7">
            <a:extLst>
              <a:ext uri="{FF2B5EF4-FFF2-40B4-BE49-F238E27FC236}">
                <a16:creationId xmlns:a16="http://schemas.microsoft.com/office/drawing/2014/main" id="{AB69CA76-49FE-4BF5-A078-7C3100298137}"/>
              </a:ext>
            </a:extLst>
          </p:cNvPr>
          <p:cNvSpPr/>
          <p:nvPr/>
        </p:nvSpPr>
        <p:spPr>
          <a:xfrm>
            <a:off x="8750285" y="4867095"/>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9" name="Rectangle 8">
            <a:extLst>
              <a:ext uri="{FF2B5EF4-FFF2-40B4-BE49-F238E27FC236}">
                <a16:creationId xmlns:a16="http://schemas.microsoft.com/office/drawing/2014/main" id="{2D0E652D-CBAD-405B-A209-6A79654626B9}"/>
              </a:ext>
            </a:extLst>
          </p:cNvPr>
          <p:cNvSpPr/>
          <p:nvPr/>
        </p:nvSpPr>
        <p:spPr>
          <a:xfrm>
            <a:off x="8750285" y="5508879"/>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10" name="Rectangle 9">
            <a:extLst>
              <a:ext uri="{FF2B5EF4-FFF2-40B4-BE49-F238E27FC236}">
                <a16:creationId xmlns:a16="http://schemas.microsoft.com/office/drawing/2014/main" id="{AE9EF948-EC05-4C69-A91B-69AF9834E6B8}"/>
              </a:ext>
            </a:extLst>
          </p:cNvPr>
          <p:cNvSpPr/>
          <p:nvPr/>
        </p:nvSpPr>
        <p:spPr>
          <a:xfrm>
            <a:off x="8750285" y="6076355"/>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11" name="Rectangle 10">
            <a:extLst>
              <a:ext uri="{FF2B5EF4-FFF2-40B4-BE49-F238E27FC236}">
                <a16:creationId xmlns:a16="http://schemas.microsoft.com/office/drawing/2014/main" id="{93FC65B8-C58F-4992-8936-89FED38C08AA}"/>
              </a:ext>
            </a:extLst>
          </p:cNvPr>
          <p:cNvSpPr/>
          <p:nvPr/>
        </p:nvSpPr>
        <p:spPr>
          <a:xfrm>
            <a:off x="2118288" y="2619292"/>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Bag of words using count vectorizer</a:t>
            </a:r>
            <a:endParaRPr lang="en-US" sz="1100" dirty="0"/>
          </a:p>
        </p:txBody>
      </p:sp>
      <p:sp>
        <p:nvSpPr>
          <p:cNvPr id="12" name="Rectangle 11">
            <a:extLst>
              <a:ext uri="{FF2B5EF4-FFF2-40B4-BE49-F238E27FC236}">
                <a16:creationId xmlns:a16="http://schemas.microsoft.com/office/drawing/2014/main" id="{81ED7CAA-74C8-49D9-B10B-03E51655EDE1}"/>
              </a:ext>
            </a:extLst>
          </p:cNvPr>
          <p:cNvSpPr/>
          <p:nvPr/>
        </p:nvSpPr>
        <p:spPr>
          <a:xfrm>
            <a:off x="2159455" y="5110146"/>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Bag of words using TFIDF</a:t>
            </a:r>
            <a:endParaRPr lang="en-US" sz="1100" dirty="0"/>
          </a:p>
        </p:txBody>
      </p:sp>
      <p:cxnSp>
        <p:nvCxnSpPr>
          <p:cNvPr id="13" name="Straight Arrow Connector 12">
            <a:extLst>
              <a:ext uri="{FF2B5EF4-FFF2-40B4-BE49-F238E27FC236}">
                <a16:creationId xmlns:a16="http://schemas.microsoft.com/office/drawing/2014/main" id="{3CE08140-1015-4AF7-907C-E328171B0712}"/>
              </a:ext>
            </a:extLst>
          </p:cNvPr>
          <p:cNvCxnSpPr>
            <a:cxnSpLocks/>
            <a:stCxn id="4" idx="3"/>
            <a:endCxn id="11" idx="1"/>
          </p:cNvCxnSpPr>
          <p:nvPr/>
        </p:nvCxnSpPr>
        <p:spPr>
          <a:xfrm flipV="1">
            <a:off x="1696995" y="2800525"/>
            <a:ext cx="421293" cy="116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C841C5-6C79-4D61-A440-D94340048E91}"/>
              </a:ext>
            </a:extLst>
          </p:cNvPr>
          <p:cNvCxnSpPr>
            <a:cxnSpLocks/>
            <a:stCxn id="4" idx="3"/>
            <a:endCxn id="12" idx="1"/>
          </p:cNvCxnSpPr>
          <p:nvPr/>
        </p:nvCxnSpPr>
        <p:spPr>
          <a:xfrm>
            <a:off x="1696995" y="3961715"/>
            <a:ext cx="462460" cy="1329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4E5339-8640-4827-AF8F-8626C7C42F8F}"/>
              </a:ext>
            </a:extLst>
          </p:cNvPr>
          <p:cNvSpPr/>
          <p:nvPr/>
        </p:nvSpPr>
        <p:spPr>
          <a:xfrm>
            <a:off x="6279747" y="4142469"/>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Naive Bayesian Model</a:t>
            </a:r>
            <a:endParaRPr lang="en-US" sz="1100" dirty="0"/>
          </a:p>
        </p:txBody>
      </p:sp>
      <p:sp>
        <p:nvSpPr>
          <p:cNvPr id="16" name="Rectangle 15">
            <a:extLst>
              <a:ext uri="{FF2B5EF4-FFF2-40B4-BE49-F238E27FC236}">
                <a16:creationId xmlns:a16="http://schemas.microsoft.com/office/drawing/2014/main" id="{E10CE055-AAE5-4367-8F9F-DDF21DEACF9A}"/>
              </a:ext>
            </a:extLst>
          </p:cNvPr>
          <p:cNvSpPr/>
          <p:nvPr/>
        </p:nvSpPr>
        <p:spPr>
          <a:xfrm>
            <a:off x="6279747" y="4770666"/>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SVM Model</a:t>
            </a:r>
            <a:endParaRPr lang="en-US" sz="1100" dirty="0"/>
          </a:p>
        </p:txBody>
      </p:sp>
      <p:sp>
        <p:nvSpPr>
          <p:cNvPr id="17" name="Rectangle 16">
            <a:extLst>
              <a:ext uri="{FF2B5EF4-FFF2-40B4-BE49-F238E27FC236}">
                <a16:creationId xmlns:a16="http://schemas.microsoft.com/office/drawing/2014/main" id="{DD4E8624-4922-4E7E-9A15-C143F16C1835}"/>
              </a:ext>
            </a:extLst>
          </p:cNvPr>
          <p:cNvSpPr/>
          <p:nvPr/>
        </p:nvSpPr>
        <p:spPr>
          <a:xfrm>
            <a:off x="6279747" y="5418264"/>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Naive Bayesian Model</a:t>
            </a:r>
            <a:endParaRPr lang="en-US" sz="1100" dirty="0"/>
          </a:p>
        </p:txBody>
      </p:sp>
      <p:sp>
        <p:nvSpPr>
          <p:cNvPr id="18" name="Rectangle 17">
            <a:extLst>
              <a:ext uri="{FF2B5EF4-FFF2-40B4-BE49-F238E27FC236}">
                <a16:creationId xmlns:a16="http://schemas.microsoft.com/office/drawing/2014/main" id="{D09C5B32-7B75-4734-8FAB-B3B312AF70D8}"/>
              </a:ext>
            </a:extLst>
          </p:cNvPr>
          <p:cNvSpPr/>
          <p:nvPr/>
        </p:nvSpPr>
        <p:spPr>
          <a:xfrm>
            <a:off x="6296457" y="6015955"/>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SVM Model</a:t>
            </a:r>
            <a:endParaRPr lang="en-US" sz="1100" dirty="0"/>
          </a:p>
        </p:txBody>
      </p:sp>
      <p:sp>
        <p:nvSpPr>
          <p:cNvPr id="19" name="TextBox 18">
            <a:extLst>
              <a:ext uri="{FF2B5EF4-FFF2-40B4-BE49-F238E27FC236}">
                <a16:creationId xmlns:a16="http://schemas.microsoft.com/office/drawing/2014/main" id="{71D13143-A07B-46A2-A4EE-62366B05D81C}"/>
              </a:ext>
            </a:extLst>
          </p:cNvPr>
          <p:cNvSpPr txBox="1"/>
          <p:nvPr/>
        </p:nvSpPr>
        <p:spPr>
          <a:xfrm>
            <a:off x="304799" y="1422854"/>
            <a:ext cx="8706479" cy="646331"/>
          </a:xfrm>
          <a:prstGeom prst="rect">
            <a:avLst/>
          </a:prstGeom>
          <a:noFill/>
        </p:spPr>
        <p:txBody>
          <a:bodyPr wrap="square">
            <a:spAutoFit/>
          </a:bodyPr>
          <a:lstStyle/>
          <a:p>
            <a:r>
              <a:rPr lang="en-US" sz="1800" dirty="0"/>
              <a:t>Flow Chart  for model processing for 2 and 5 class sentiments  </a:t>
            </a:r>
          </a:p>
          <a:p>
            <a:endParaRPr lang="en-US" dirty="0"/>
          </a:p>
        </p:txBody>
      </p:sp>
      <p:sp>
        <p:nvSpPr>
          <p:cNvPr id="22" name="Rectangle 21">
            <a:extLst>
              <a:ext uri="{FF2B5EF4-FFF2-40B4-BE49-F238E27FC236}">
                <a16:creationId xmlns:a16="http://schemas.microsoft.com/office/drawing/2014/main" id="{C7ED9DA5-184E-440C-8A3C-ADD0D67F135D}"/>
              </a:ext>
            </a:extLst>
          </p:cNvPr>
          <p:cNvSpPr/>
          <p:nvPr/>
        </p:nvSpPr>
        <p:spPr>
          <a:xfrm>
            <a:off x="4219601" y="4404627"/>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70- 30 Split</a:t>
            </a:r>
            <a:endParaRPr lang="en-US" sz="1100" dirty="0"/>
          </a:p>
        </p:txBody>
      </p:sp>
      <p:sp>
        <p:nvSpPr>
          <p:cNvPr id="23" name="Rectangle 22">
            <a:extLst>
              <a:ext uri="{FF2B5EF4-FFF2-40B4-BE49-F238E27FC236}">
                <a16:creationId xmlns:a16="http://schemas.microsoft.com/office/drawing/2014/main" id="{A110120E-B02A-4890-91FE-3FE6D04BEA94}"/>
              </a:ext>
            </a:extLst>
          </p:cNvPr>
          <p:cNvSpPr/>
          <p:nvPr/>
        </p:nvSpPr>
        <p:spPr>
          <a:xfrm>
            <a:off x="4227266" y="5707837"/>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80 -20 Split</a:t>
            </a:r>
            <a:endParaRPr lang="en-US" sz="1100" dirty="0"/>
          </a:p>
        </p:txBody>
      </p:sp>
      <p:cxnSp>
        <p:nvCxnSpPr>
          <p:cNvPr id="26" name="Straight Arrow Connector 25">
            <a:extLst>
              <a:ext uri="{FF2B5EF4-FFF2-40B4-BE49-F238E27FC236}">
                <a16:creationId xmlns:a16="http://schemas.microsoft.com/office/drawing/2014/main" id="{740986BC-D6EA-4ABD-8BBC-1500602FA6E9}"/>
              </a:ext>
            </a:extLst>
          </p:cNvPr>
          <p:cNvCxnSpPr>
            <a:cxnSpLocks/>
            <a:stCxn id="11" idx="3"/>
            <a:endCxn id="55" idx="1"/>
          </p:cNvCxnSpPr>
          <p:nvPr/>
        </p:nvCxnSpPr>
        <p:spPr>
          <a:xfrm flipV="1">
            <a:off x="3403392" y="2268567"/>
            <a:ext cx="798593" cy="53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803109-D6F0-4971-87F6-BB1A4443B080}"/>
              </a:ext>
            </a:extLst>
          </p:cNvPr>
          <p:cNvCxnSpPr>
            <a:cxnSpLocks/>
            <a:stCxn id="11" idx="3"/>
          </p:cNvCxnSpPr>
          <p:nvPr/>
        </p:nvCxnSpPr>
        <p:spPr>
          <a:xfrm>
            <a:off x="3403392" y="2800525"/>
            <a:ext cx="816209" cy="85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A2E023D-5C6F-4D94-96F5-64DCF61AE9C7}"/>
              </a:ext>
            </a:extLst>
          </p:cNvPr>
          <p:cNvCxnSpPr>
            <a:cxnSpLocks/>
            <a:endCxn id="22" idx="1"/>
          </p:cNvCxnSpPr>
          <p:nvPr/>
        </p:nvCxnSpPr>
        <p:spPr>
          <a:xfrm flipV="1">
            <a:off x="3443179" y="4585860"/>
            <a:ext cx="776422" cy="72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612A5D1-9CFA-431B-8511-FDB2A030D3FE}"/>
              </a:ext>
            </a:extLst>
          </p:cNvPr>
          <p:cNvCxnSpPr>
            <a:cxnSpLocks/>
            <a:endCxn id="23" idx="1"/>
          </p:cNvCxnSpPr>
          <p:nvPr/>
        </p:nvCxnSpPr>
        <p:spPr>
          <a:xfrm>
            <a:off x="3443179" y="5333664"/>
            <a:ext cx="784087" cy="55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61967E2-EFD3-427D-B80C-4EDCD992D299}"/>
              </a:ext>
            </a:extLst>
          </p:cNvPr>
          <p:cNvCxnSpPr>
            <a:cxnSpLocks/>
            <a:endCxn id="15" idx="1"/>
          </p:cNvCxnSpPr>
          <p:nvPr/>
        </p:nvCxnSpPr>
        <p:spPr>
          <a:xfrm flipV="1">
            <a:off x="5495652" y="4323702"/>
            <a:ext cx="784095" cy="23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25EAB98-91C7-409E-9234-BD5F51E57B3A}"/>
              </a:ext>
            </a:extLst>
          </p:cNvPr>
          <p:cNvCxnSpPr>
            <a:cxnSpLocks/>
            <a:endCxn id="16" idx="1"/>
          </p:cNvCxnSpPr>
          <p:nvPr/>
        </p:nvCxnSpPr>
        <p:spPr>
          <a:xfrm>
            <a:off x="5495651" y="4576041"/>
            <a:ext cx="784096" cy="37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DA5173E-2A90-4B16-8C0C-8549F15308CF}"/>
              </a:ext>
            </a:extLst>
          </p:cNvPr>
          <p:cNvCxnSpPr>
            <a:cxnSpLocks/>
          </p:cNvCxnSpPr>
          <p:nvPr/>
        </p:nvCxnSpPr>
        <p:spPr>
          <a:xfrm flipV="1">
            <a:off x="5520207" y="5599496"/>
            <a:ext cx="784095" cy="23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63AFEA-0812-4CE0-B5B2-6CC4C0257D24}"/>
              </a:ext>
            </a:extLst>
          </p:cNvPr>
          <p:cNvCxnSpPr>
            <a:cxnSpLocks/>
          </p:cNvCxnSpPr>
          <p:nvPr/>
        </p:nvCxnSpPr>
        <p:spPr>
          <a:xfrm>
            <a:off x="5520206" y="5851835"/>
            <a:ext cx="784096" cy="37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A38A177-6F1B-46F2-9739-0E30B1E36DB3}"/>
              </a:ext>
            </a:extLst>
          </p:cNvPr>
          <p:cNvCxnSpPr>
            <a:cxnSpLocks/>
            <a:endCxn id="7" idx="1"/>
          </p:cNvCxnSpPr>
          <p:nvPr/>
        </p:nvCxnSpPr>
        <p:spPr>
          <a:xfrm>
            <a:off x="7577668" y="4294695"/>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42572-C94D-47E9-A8AB-FB66FE96FFB3}"/>
              </a:ext>
            </a:extLst>
          </p:cNvPr>
          <p:cNvCxnSpPr>
            <a:cxnSpLocks/>
          </p:cNvCxnSpPr>
          <p:nvPr/>
        </p:nvCxnSpPr>
        <p:spPr>
          <a:xfrm>
            <a:off x="7544154" y="4901787"/>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92B09E1-EEB7-46D0-AFF0-5B02198B502A}"/>
              </a:ext>
            </a:extLst>
          </p:cNvPr>
          <p:cNvCxnSpPr>
            <a:cxnSpLocks/>
          </p:cNvCxnSpPr>
          <p:nvPr/>
        </p:nvCxnSpPr>
        <p:spPr>
          <a:xfrm>
            <a:off x="7548171" y="5580678"/>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04E13CB-13ED-404F-918C-B8BDC3983255}"/>
              </a:ext>
            </a:extLst>
          </p:cNvPr>
          <p:cNvCxnSpPr>
            <a:cxnSpLocks/>
          </p:cNvCxnSpPr>
          <p:nvPr/>
        </p:nvCxnSpPr>
        <p:spPr>
          <a:xfrm>
            <a:off x="7577668" y="6148778"/>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5AE5B81-E264-4E14-A4B7-53C763339846}"/>
              </a:ext>
            </a:extLst>
          </p:cNvPr>
          <p:cNvSpPr/>
          <p:nvPr/>
        </p:nvSpPr>
        <p:spPr>
          <a:xfrm>
            <a:off x="8732669" y="1915792"/>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48" name="Rectangle 47">
            <a:extLst>
              <a:ext uri="{FF2B5EF4-FFF2-40B4-BE49-F238E27FC236}">
                <a16:creationId xmlns:a16="http://schemas.microsoft.com/office/drawing/2014/main" id="{64BFB5D7-95C6-47FF-973E-E1F5B945006F}"/>
              </a:ext>
            </a:extLst>
          </p:cNvPr>
          <p:cNvSpPr/>
          <p:nvPr/>
        </p:nvSpPr>
        <p:spPr>
          <a:xfrm>
            <a:off x="8732669" y="2549802"/>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49" name="Rectangle 48">
            <a:extLst>
              <a:ext uri="{FF2B5EF4-FFF2-40B4-BE49-F238E27FC236}">
                <a16:creationId xmlns:a16="http://schemas.microsoft.com/office/drawing/2014/main" id="{0600FF6E-6D0F-4903-9D39-79226B606159}"/>
              </a:ext>
            </a:extLst>
          </p:cNvPr>
          <p:cNvSpPr/>
          <p:nvPr/>
        </p:nvSpPr>
        <p:spPr>
          <a:xfrm>
            <a:off x="8732669" y="3191586"/>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50" name="Rectangle 49">
            <a:extLst>
              <a:ext uri="{FF2B5EF4-FFF2-40B4-BE49-F238E27FC236}">
                <a16:creationId xmlns:a16="http://schemas.microsoft.com/office/drawing/2014/main" id="{94359B10-54AF-4E83-ABB6-FDFF5DB37523}"/>
              </a:ext>
            </a:extLst>
          </p:cNvPr>
          <p:cNvSpPr/>
          <p:nvPr/>
        </p:nvSpPr>
        <p:spPr>
          <a:xfrm>
            <a:off x="8732669" y="3759062"/>
            <a:ext cx="1054443" cy="181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Output</a:t>
            </a:r>
          </a:p>
        </p:txBody>
      </p:sp>
      <p:sp>
        <p:nvSpPr>
          <p:cNvPr id="51" name="Rectangle 50">
            <a:extLst>
              <a:ext uri="{FF2B5EF4-FFF2-40B4-BE49-F238E27FC236}">
                <a16:creationId xmlns:a16="http://schemas.microsoft.com/office/drawing/2014/main" id="{C8910DB3-96FA-49ED-8A00-BD92826B9D06}"/>
              </a:ext>
            </a:extLst>
          </p:cNvPr>
          <p:cNvSpPr/>
          <p:nvPr/>
        </p:nvSpPr>
        <p:spPr>
          <a:xfrm>
            <a:off x="6262131" y="1825176"/>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Naive Bayesian Model</a:t>
            </a:r>
            <a:endParaRPr lang="en-US" sz="1100" dirty="0"/>
          </a:p>
        </p:txBody>
      </p:sp>
      <p:sp>
        <p:nvSpPr>
          <p:cNvPr id="52" name="Rectangle 51">
            <a:extLst>
              <a:ext uri="{FF2B5EF4-FFF2-40B4-BE49-F238E27FC236}">
                <a16:creationId xmlns:a16="http://schemas.microsoft.com/office/drawing/2014/main" id="{EBC6DC51-EDEC-404B-91C2-2A7F5F325F0D}"/>
              </a:ext>
            </a:extLst>
          </p:cNvPr>
          <p:cNvSpPr/>
          <p:nvPr/>
        </p:nvSpPr>
        <p:spPr>
          <a:xfrm>
            <a:off x="6262131" y="2453373"/>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SVM Model</a:t>
            </a:r>
            <a:endParaRPr lang="en-US" sz="1100" dirty="0"/>
          </a:p>
        </p:txBody>
      </p:sp>
      <p:sp>
        <p:nvSpPr>
          <p:cNvPr id="53" name="Rectangle 52">
            <a:extLst>
              <a:ext uri="{FF2B5EF4-FFF2-40B4-BE49-F238E27FC236}">
                <a16:creationId xmlns:a16="http://schemas.microsoft.com/office/drawing/2014/main" id="{4961DD77-10E2-44AF-961E-2140024E9BB6}"/>
              </a:ext>
            </a:extLst>
          </p:cNvPr>
          <p:cNvSpPr/>
          <p:nvPr/>
        </p:nvSpPr>
        <p:spPr>
          <a:xfrm>
            <a:off x="6262131" y="3100971"/>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Naive Bayesian Model</a:t>
            </a:r>
            <a:endParaRPr lang="en-US" sz="1100" dirty="0"/>
          </a:p>
        </p:txBody>
      </p:sp>
      <p:sp>
        <p:nvSpPr>
          <p:cNvPr id="54" name="Rectangle 53">
            <a:extLst>
              <a:ext uri="{FF2B5EF4-FFF2-40B4-BE49-F238E27FC236}">
                <a16:creationId xmlns:a16="http://schemas.microsoft.com/office/drawing/2014/main" id="{FAC19A12-C6FF-4699-BF4E-567E3CB35D60}"/>
              </a:ext>
            </a:extLst>
          </p:cNvPr>
          <p:cNvSpPr/>
          <p:nvPr/>
        </p:nvSpPr>
        <p:spPr>
          <a:xfrm>
            <a:off x="6278841" y="3698662"/>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SVM Model</a:t>
            </a:r>
            <a:endParaRPr lang="en-US" sz="1100" dirty="0"/>
          </a:p>
        </p:txBody>
      </p:sp>
      <p:sp>
        <p:nvSpPr>
          <p:cNvPr id="55" name="Rectangle 54">
            <a:extLst>
              <a:ext uri="{FF2B5EF4-FFF2-40B4-BE49-F238E27FC236}">
                <a16:creationId xmlns:a16="http://schemas.microsoft.com/office/drawing/2014/main" id="{3F9B35C3-9362-41AF-B967-A9F7E53BC245}"/>
              </a:ext>
            </a:extLst>
          </p:cNvPr>
          <p:cNvSpPr/>
          <p:nvPr/>
        </p:nvSpPr>
        <p:spPr>
          <a:xfrm>
            <a:off x="4201985" y="2087334"/>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latin typeface="Calibri" panose="020F0502020204030204" pitchFamily="34" charset="0"/>
                <a:cs typeface="Calibri" panose="020F0502020204030204" pitchFamily="34" charset="0"/>
              </a:rPr>
              <a:t>70- 30 Split</a:t>
            </a:r>
            <a:endParaRPr lang="en-US" sz="1100" dirty="0"/>
          </a:p>
        </p:txBody>
      </p:sp>
      <p:sp>
        <p:nvSpPr>
          <p:cNvPr id="56" name="Rectangle 55">
            <a:extLst>
              <a:ext uri="{FF2B5EF4-FFF2-40B4-BE49-F238E27FC236}">
                <a16:creationId xmlns:a16="http://schemas.microsoft.com/office/drawing/2014/main" id="{3B15CAE0-D401-492B-A704-44D6D42B5DA6}"/>
              </a:ext>
            </a:extLst>
          </p:cNvPr>
          <p:cNvSpPr/>
          <p:nvPr/>
        </p:nvSpPr>
        <p:spPr>
          <a:xfrm>
            <a:off x="4209650" y="3390544"/>
            <a:ext cx="1285104" cy="362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80 -20 Split</a:t>
            </a:r>
            <a:endParaRPr lang="en-US" sz="1100" dirty="0"/>
          </a:p>
        </p:txBody>
      </p:sp>
      <p:cxnSp>
        <p:nvCxnSpPr>
          <p:cNvPr id="57" name="Straight Arrow Connector 56">
            <a:extLst>
              <a:ext uri="{FF2B5EF4-FFF2-40B4-BE49-F238E27FC236}">
                <a16:creationId xmlns:a16="http://schemas.microsoft.com/office/drawing/2014/main" id="{1C6E15C2-9B6F-40A7-977E-065E43291D45}"/>
              </a:ext>
            </a:extLst>
          </p:cNvPr>
          <p:cNvCxnSpPr>
            <a:cxnSpLocks/>
            <a:endCxn id="51" idx="1"/>
          </p:cNvCxnSpPr>
          <p:nvPr/>
        </p:nvCxnSpPr>
        <p:spPr>
          <a:xfrm flipV="1">
            <a:off x="5478036" y="2006409"/>
            <a:ext cx="784095" cy="23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640A33E-05B8-4BC0-B4FB-FC348E261B56}"/>
              </a:ext>
            </a:extLst>
          </p:cNvPr>
          <p:cNvCxnSpPr>
            <a:cxnSpLocks/>
            <a:endCxn id="52" idx="1"/>
          </p:cNvCxnSpPr>
          <p:nvPr/>
        </p:nvCxnSpPr>
        <p:spPr>
          <a:xfrm>
            <a:off x="5478035" y="2258748"/>
            <a:ext cx="784096" cy="37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1253863-EAF7-4A86-B88F-D5B7DA05C71D}"/>
              </a:ext>
            </a:extLst>
          </p:cNvPr>
          <p:cNvCxnSpPr>
            <a:cxnSpLocks/>
          </p:cNvCxnSpPr>
          <p:nvPr/>
        </p:nvCxnSpPr>
        <p:spPr>
          <a:xfrm flipV="1">
            <a:off x="5502591" y="3282203"/>
            <a:ext cx="784095" cy="23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150E50E-4AE9-4C7F-8A6B-953C2FFC001B}"/>
              </a:ext>
            </a:extLst>
          </p:cNvPr>
          <p:cNvCxnSpPr>
            <a:cxnSpLocks/>
          </p:cNvCxnSpPr>
          <p:nvPr/>
        </p:nvCxnSpPr>
        <p:spPr>
          <a:xfrm>
            <a:off x="5502590" y="3534542"/>
            <a:ext cx="784096" cy="37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63F232B-1035-46A8-A1CD-1E2CA0BA3AE0}"/>
              </a:ext>
            </a:extLst>
          </p:cNvPr>
          <p:cNvCxnSpPr>
            <a:cxnSpLocks/>
            <a:endCxn id="47" idx="1"/>
          </p:cNvCxnSpPr>
          <p:nvPr/>
        </p:nvCxnSpPr>
        <p:spPr>
          <a:xfrm>
            <a:off x="7560052" y="1977402"/>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96AA39C-37C8-4967-852B-303AAAD025F9}"/>
              </a:ext>
            </a:extLst>
          </p:cNvPr>
          <p:cNvCxnSpPr>
            <a:cxnSpLocks/>
          </p:cNvCxnSpPr>
          <p:nvPr/>
        </p:nvCxnSpPr>
        <p:spPr>
          <a:xfrm>
            <a:off x="7526538" y="2584494"/>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AEAF280-C6B9-4D31-B8A3-8BC3EFD810C1}"/>
              </a:ext>
            </a:extLst>
          </p:cNvPr>
          <p:cNvCxnSpPr>
            <a:cxnSpLocks/>
          </p:cNvCxnSpPr>
          <p:nvPr/>
        </p:nvCxnSpPr>
        <p:spPr>
          <a:xfrm>
            <a:off x="7530555" y="3263385"/>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07AE194-3FB5-44C8-99EC-6B56C9D708DD}"/>
              </a:ext>
            </a:extLst>
          </p:cNvPr>
          <p:cNvCxnSpPr>
            <a:cxnSpLocks/>
          </p:cNvCxnSpPr>
          <p:nvPr/>
        </p:nvCxnSpPr>
        <p:spPr>
          <a:xfrm>
            <a:off x="7560052" y="3831485"/>
            <a:ext cx="1172617" cy="2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75B1B5-74A8-4756-90C8-6F47E6FC8A3C}"/>
              </a:ext>
            </a:extLst>
          </p:cNvPr>
          <p:cNvSpPr txBox="1"/>
          <p:nvPr/>
        </p:nvSpPr>
        <p:spPr>
          <a:xfrm>
            <a:off x="1996093" y="2357606"/>
            <a:ext cx="2050195" cy="276999"/>
          </a:xfrm>
          <a:prstGeom prst="rect">
            <a:avLst/>
          </a:prstGeom>
          <a:noFill/>
        </p:spPr>
        <p:txBody>
          <a:bodyPr wrap="square" rtlCol="0">
            <a:spAutoFit/>
          </a:bodyPr>
          <a:lstStyle/>
          <a:p>
            <a:r>
              <a:rPr lang="en-US" sz="1200" dirty="0"/>
              <a:t>Document Matrix</a:t>
            </a:r>
          </a:p>
        </p:txBody>
      </p:sp>
      <p:sp>
        <p:nvSpPr>
          <p:cNvPr id="70" name="TextBox 69">
            <a:extLst>
              <a:ext uri="{FF2B5EF4-FFF2-40B4-BE49-F238E27FC236}">
                <a16:creationId xmlns:a16="http://schemas.microsoft.com/office/drawing/2014/main" id="{D412DAB3-7137-424B-81B0-104B2B97695A}"/>
              </a:ext>
            </a:extLst>
          </p:cNvPr>
          <p:cNvSpPr txBox="1"/>
          <p:nvPr/>
        </p:nvSpPr>
        <p:spPr>
          <a:xfrm>
            <a:off x="2030870" y="5433399"/>
            <a:ext cx="2050195" cy="276999"/>
          </a:xfrm>
          <a:prstGeom prst="rect">
            <a:avLst/>
          </a:prstGeom>
          <a:noFill/>
        </p:spPr>
        <p:txBody>
          <a:bodyPr wrap="square" rtlCol="0">
            <a:spAutoFit/>
          </a:bodyPr>
          <a:lstStyle/>
          <a:p>
            <a:r>
              <a:rPr lang="en-US" sz="1200" dirty="0"/>
              <a:t>Document Matrix</a:t>
            </a:r>
          </a:p>
        </p:txBody>
      </p:sp>
    </p:spTree>
    <p:extLst>
      <p:ext uri="{BB962C8B-B14F-4D97-AF65-F5344CB8AC3E}">
        <p14:creationId xmlns:p14="http://schemas.microsoft.com/office/powerpoint/2010/main" val="502817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 </a:t>
            </a:r>
          </a:p>
        </p:txBody>
      </p:sp>
      <p:sp>
        <p:nvSpPr>
          <p:cNvPr id="4" name="TextBox 3">
            <a:extLst>
              <a:ext uri="{FF2B5EF4-FFF2-40B4-BE49-F238E27FC236}">
                <a16:creationId xmlns:a16="http://schemas.microsoft.com/office/drawing/2014/main" id="{94A99086-F4A1-42D0-80AF-DF4622952EA5}"/>
              </a:ext>
            </a:extLst>
          </p:cNvPr>
          <p:cNvSpPr txBox="1"/>
          <p:nvPr/>
        </p:nvSpPr>
        <p:spPr>
          <a:xfrm>
            <a:off x="338667" y="1331096"/>
            <a:ext cx="6096000" cy="369332"/>
          </a:xfrm>
          <a:prstGeom prst="rect">
            <a:avLst/>
          </a:prstGeom>
          <a:noFill/>
        </p:spPr>
        <p:txBody>
          <a:bodyPr wrap="square">
            <a:spAutoFit/>
          </a:bodyPr>
          <a:lstStyle/>
          <a:p>
            <a:r>
              <a:rPr lang="en-US" sz="1800" dirty="0"/>
              <a:t>Modeling Output - comparison</a:t>
            </a:r>
            <a:endParaRPr lang="en-US" dirty="0"/>
          </a:p>
        </p:txBody>
      </p:sp>
      <p:sp>
        <p:nvSpPr>
          <p:cNvPr id="5" name="TextBox 4">
            <a:extLst>
              <a:ext uri="{FF2B5EF4-FFF2-40B4-BE49-F238E27FC236}">
                <a16:creationId xmlns:a16="http://schemas.microsoft.com/office/drawing/2014/main" id="{CD587B66-EC34-4C73-8BAC-C9AAFE9F2EC9}"/>
              </a:ext>
            </a:extLst>
          </p:cNvPr>
          <p:cNvSpPr txBox="1"/>
          <p:nvPr/>
        </p:nvSpPr>
        <p:spPr>
          <a:xfrm>
            <a:off x="453081" y="3792874"/>
            <a:ext cx="11467070" cy="2474524"/>
          </a:xfrm>
          <a:prstGeom prst="rect">
            <a:avLst/>
          </a:prstGeom>
          <a:noFill/>
        </p:spPr>
        <p:txBody>
          <a:bodyPr wrap="square" rtlCol="0">
            <a:spAutoFit/>
          </a:bodyPr>
          <a:lstStyle/>
          <a:p>
            <a:r>
              <a:rPr lang="en-US" dirty="0"/>
              <a:t>2 Class sentiment</a:t>
            </a: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SVM - Bag of Words (</a:t>
            </a:r>
            <a:r>
              <a:rPr lang="en-IN" sz="1800" dirty="0" err="1">
                <a:effectLst/>
                <a:latin typeface="Times New Roman" panose="02020603050405020304" pitchFamily="18" charset="0"/>
                <a:ea typeface="Calibri" panose="020F0502020204030204" pitchFamily="34" charset="0"/>
              </a:rPr>
              <a:t>BoW</a:t>
            </a:r>
            <a:r>
              <a:rPr lang="en-IN" sz="1800" dirty="0">
                <a:effectLst/>
                <a:latin typeface="Times New Roman" panose="02020603050405020304" pitchFamily="18" charset="0"/>
                <a:ea typeface="Calibri" panose="020F0502020204030204" pitchFamily="34" charset="0"/>
              </a:rPr>
              <a:t>) using TFIDF, with 80 train and 20 test Split for the 2-class sentiment has given higher accuracy of 95%. </a:t>
            </a:r>
            <a:endParaRPr lang="en-US" sz="1800" dirty="0">
              <a:effectLst/>
              <a:latin typeface="Times New Roman" panose="02020603050405020304" pitchFamily="18" charset="0"/>
              <a:ea typeface="Times New Roman" panose="02020603050405020304" pitchFamily="18" charset="0"/>
            </a:endParaRPr>
          </a:p>
          <a:p>
            <a:endParaRPr lang="en-IN" dirty="0">
              <a:latin typeface="Calibri" panose="020F0502020204030204" pitchFamily="34" charset="0"/>
              <a:cs typeface="Calibri" panose="020F0502020204030204" pitchFamily="34" charset="0"/>
            </a:endParaRPr>
          </a:p>
          <a:p>
            <a:r>
              <a:rPr lang="en-US" dirty="0"/>
              <a:t>5 Class sentiment</a:t>
            </a: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SVM - Bag of Words (</a:t>
            </a:r>
            <a:r>
              <a:rPr lang="en-IN" sz="1800" dirty="0" err="1">
                <a:effectLst/>
                <a:latin typeface="Times New Roman" panose="02020603050405020304" pitchFamily="18" charset="0"/>
                <a:ea typeface="Calibri" panose="020F0502020204030204" pitchFamily="34" charset="0"/>
              </a:rPr>
              <a:t>BoW</a:t>
            </a:r>
            <a:r>
              <a:rPr lang="en-IN" sz="1800" dirty="0">
                <a:effectLst/>
                <a:latin typeface="Times New Roman" panose="02020603050405020304" pitchFamily="18" charset="0"/>
                <a:ea typeface="Calibri" panose="020F0502020204030204" pitchFamily="34" charset="0"/>
              </a:rPr>
              <a:t>) using Count Vectorizer, with 80 train and 20 test Split for the 5-class sentiment has given higher accuracy of 74%.</a:t>
            </a:r>
            <a:endParaRPr lang="en-US" sz="1800" dirty="0">
              <a:effectLst/>
              <a:latin typeface="Times New Roman" panose="02020603050405020304" pitchFamily="18" charset="0"/>
              <a:ea typeface="Times New Roman" panose="02020603050405020304" pitchFamily="18" charset="0"/>
            </a:endParaRPr>
          </a:p>
          <a:p>
            <a:endParaRPr lang="en-US" dirty="0">
              <a:latin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CD0D6C55-D92F-4103-8F5F-81836D8A3BF1}"/>
              </a:ext>
            </a:extLst>
          </p:cNvPr>
          <p:cNvGraphicFramePr>
            <a:graphicFrameLocks noGrp="1"/>
          </p:cNvGraphicFramePr>
          <p:nvPr>
            <p:extLst>
              <p:ext uri="{D42A27DB-BD31-4B8C-83A1-F6EECF244321}">
                <p14:modId xmlns:p14="http://schemas.microsoft.com/office/powerpoint/2010/main" val="409430349"/>
              </p:ext>
            </p:extLst>
          </p:nvPr>
        </p:nvGraphicFramePr>
        <p:xfrm>
          <a:off x="545412" y="1878227"/>
          <a:ext cx="9185188" cy="1143000"/>
        </p:xfrm>
        <a:graphic>
          <a:graphicData uri="http://schemas.openxmlformats.org/drawingml/2006/table">
            <a:tbl>
              <a:tblPr>
                <a:tableStyleId>{5940675A-B579-460E-94D1-54222C63F5DA}</a:tableStyleId>
              </a:tblPr>
              <a:tblGrid>
                <a:gridCol w="4679091">
                  <a:extLst>
                    <a:ext uri="{9D8B030D-6E8A-4147-A177-3AD203B41FA5}">
                      <a16:colId xmlns:a16="http://schemas.microsoft.com/office/drawing/2014/main" val="3384507961"/>
                    </a:ext>
                  </a:extLst>
                </a:gridCol>
                <a:gridCol w="882481">
                  <a:extLst>
                    <a:ext uri="{9D8B030D-6E8A-4147-A177-3AD203B41FA5}">
                      <a16:colId xmlns:a16="http://schemas.microsoft.com/office/drawing/2014/main" val="149282847"/>
                    </a:ext>
                  </a:extLst>
                </a:gridCol>
                <a:gridCol w="1207872">
                  <a:extLst>
                    <a:ext uri="{9D8B030D-6E8A-4147-A177-3AD203B41FA5}">
                      <a16:colId xmlns:a16="http://schemas.microsoft.com/office/drawing/2014/main" val="305491123"/>
                    </a:ext>
                  </a:extLst>
                </a:gridCol>
                <a:gridCol w="1207872">
                  <a:extLst>
                    <a:ext uri="{9D8B030D-6E8A-4147-A177-3AD203B41FA5}">
                      <a16:colId xmlns:a16="http://schemas.microsoft.com/office/drawing/2014/main" val="2776742752"/>
                    </a:ext>
                  </a:extLst>
                </a:gridCol>
                <a:gridCol w="1207872">
                  <a:extLst>
                    <a:ext uri="{9D8B030D-6E8A-4147-A177-3AD203B41FA5}">
                      <a16:colId xmlns:a16="http://schemas.microsoft.com/office/drawing/2014/main" val="1161036145"/>
                    </a:ext>
                  </a:extLst>
                </a:gridCol>
              </a:tblGrid>
              <a:tr h="190500">
                <a:tc>
                  <a:txBody>
                    <a:bodyPr/>
                    <a:lstStyle/>
                    <a:p>
                      <a:pPr algn="l" fontAlgn="b"/>
                      <a:r>
                        <a:rPr lang="en-US" sz="1100" u="none" strike="noStrike" dirty="0">
                          <a:effectLst/>
                        </a:rPr>
                        <a:t> Model output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 class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 class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 class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 class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0247923"/>
                  </a:ext>
                </a:extLst>
              </a:tr>
              <a:tr h="190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80-20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80-20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279235"/>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Naive Bayesian  - Bag of words - Count Vectorizer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68%</a:t>
                      </a:r>
                    </a:p>
                  </a:txBody>
                  <a:tcPr marL="9525" marR="9525" marT="9525" marB="0" anchor="b"/>
                </a:tc>
                <a:extLst>
                  <a:ext uri="{0D108BD9-81ED-4DB2-BD59-A6C34878D82A}">
                    <a16:rowId xmlns:a16="http://schemas.microsoft.com/office/drawing/2014/main" val="2918979985"/>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Naive Bayesian  - Bag of words - TFIDF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71%</a:t>
                      </a:r>
                    </a:p>
                  </a:txBody>
                  <a:tcPr marL="9525" marR="9525" marT="9525" marB="0" anchor="b"/>
                </a:tc>
                <a:extLst>
                  <a:ext uri="{0D108BD9-81ED-4DB2-BD59-A6C34878D82A}">
                    <a16:rowId xmlns:a16="http://schemas.microsoft.com/office/drawing/2014/main" val="2218447669"/>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SVM  - Bag of words - Count Vectorizer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chemeClr val="bg1"/>
                          </a:solidFill>
                          <a:effectLst/>
                          <a:latin typeface="Calibri" panose="020F0502020204030204" pitchFamily="34" charset="0"/>
                        </a:rPr>
                        <a:t>74%</a:t>
                      </a:r>
                    </a:p>
                  </a:txBody>
                  <a:tcPr marL="9525" marR="9525" marT="9525" marB="0" anchor="b">
                    <a:solidFill>
                      <a:srgbClr val="00B050"/>
                    </a:solidFill>
                  </a:tcPr>
                </a:tc>
                <a:extLst>
                  <a:ext uri="{0D108BD9-81ED-4DB2-BD59-A6C34878D82A}">
                    <a16:rowId xmlns:a16="http://schemas.microsoft.com/office/drawing/2014/main" val="987909536"/>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SVM  - Bag of words - TFIDF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chemeClr val="bg1"/>
                          </a:solidFill>
                          <a:effectLst/>
                          <a:latin typeface="Calibri" panose="020F0502020204030204" pitchFamily="34" charset="0"/>
                        </a:rPr>
                        <a:t>95%</a:t>
                      </a:r>
                    </a:p>
                  </a:txBody>
                  <a:tcPr marL="9525" marR="9525" marT="9525" marB="0" anchor="b">
                    <a:solidFill>
                      <a:srgbClr val="00B050"/>
                    </a:solidFill>
                  </a:tcPr>
                </a:tc>
                <a:tc>
                  <a:txBody>
                    <a:bodyPr/>
                    <a:lstStyle/>
                    <a:p>
                      <a:pPr algn="ctr" fontAlgn="b"/>
                      <a:r>
                        <a:rPr lang="en-US" sz="1100" b="0" i="0" u="none" strike="noStrike" dirty="0">
                          <a:solidFill>
                            <a:srgbClr val="000000"/>
                          </a:solidFill>
                          <a:effectLst/>
                          <a:latin typeface="Calibri" panose="020F0502020204030204" pitchFamily="34" charset="0"/>
                        </a:rPr>
                        <a:t>70%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71%</a:t>
                      </a:r>
                    </a:p>
                  </a:txBody>
                  <a:tcPr marL="9525" marR="9525" marT="9525" marB="0" anchor="b"/>
                </a:tc>
                <a:extLst>
                  <a:ext uri="{0D108BD9-81ED-4DB2-BD59-A6C34878D82A}">
                    <a16:rowId xmlns:a16="http://schemas.microsoft.com/office/drawing/2014/main" val="2184100269"/>
                  </a:ext>
                </a:extLst>
              </a:tr>
            </a:tbl>
          </a:graphicData>
        </a:graphic>
      </p:graphicFrame>
    </p:spTree>
    <p:extLst>
      <p:ext uri="{BB962C8B-B14F-4D97-AF65-F5344CB8AC3E}">
        <p14:creationId xmlns:p14="http://schemas.microsoft.com/office/powerpoint/2010/main" val="2097972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Class Sentiment Model- Results </a:t>
            </a:r>
          </a:p>
        </p:txBody>
      </p:sp>
      <p:sp>
        <p:nvSpPr>
          <p:cNvPr id="4" name="TextBox 3">
            <a:extLst>
              <a:ext uri="{FF2B5EF4-FFF2-40B4-BE49-F238E27FC236}">
                <a16:creationId xmlns:a16="http://schemas.microsoft.com/office/drawing/2014/main" id="{94A99086-F4A1-42D0-80AF-DF4622952EA5}"/>
              </a:ext>
            </a:extLst>
          </p:cNvPr>
          <p:cNvSpPr txBox="1"/>
          <p:nvPr/>
        </p:nvSpPr>
        <p:spPr>
          <a:xfrm>
            <a:off x="338667" y="1728615"/>
            <a:ext cx="6096000" cy="369332"/>
          </a:xfrm>
          <a:prstGeom prst="rect">
            <a:avLst/>
          </a:prstGeom>
          <a:noFill/>
        </p:spPr>
        <p:txBody>
          <a:bodyPr wrap="square">
            <a:spAutoFit/>
          </a:bodyPr>
          <a:lstStyle/>
          <a:p>
            <a:r>
              <a:rPr lang="en-US" sz="1800" dirty="0"/>
              <a:t>Classification report</a:t>
            </a:r>
            <a:endParaRPr lang="en-US" dirty="0"/>
          </a:p>
        </p:txBody>
      </p:sp>
      <p:sp>
        <p:nvSpPr>
          <p:cNvPr id="5" name="TextBox 4">
            <a:extLst>
              <a:ext uri="{FF2B5EF4-FFF2-40B4-BE49-F238E27FC236}">
                <a16:creationId xmlns:a16="http://schemas.microsoft.com/office/drawing/2014/main" id="{CD587B66-EC34-4C73-8BAC-C9AAFE9F2EC9}"/>
              </a:ext>
            </a:extLst>
          </p:cNvPr>
          <p:cNvSpPr txBox="1"/>
          <p:nvPr/>
        </p:nvSpPr>
        <p:spPr>
          <a:xfrm>
            <a:off x="338668" y="3615866"/>
            <a:ext cx="11430000" cy="2876172"/>
          </a:xfrm>
          <a:prstGeom prst="rect">
            <a:avLst/>
          </a:prstGeom>
          <a:noFill/>
        </p:spPr>
        <p:txBody>
          <a:bodyPr wrap="square" rtlCol="0">
            <a:spAutoFit/>
          </a:bodyPr>
          <a:lstStyle/>
          <a:p>
            <a:r>
              <a:rPr lang="en-US" dirty="0"/>
              <a:t>2 Class sentiment</a:t>
            </a:r>
          </a:p>
          <a:p>
            <a:pPr marL="0" marR="0" algn="just">
              <a:lnSpc>
                <a:spcPct val="115000"/>
              </a:lnSpc>
              <a:spcBef>
                <a:spcPts val="0"/>
              </a:spcBef>
              <a:spcAft>
                <a:spcPts val="0"/>
              </a:spcAft>
            </a:pPr>
            <a:r>
              <a:rPr lang="en-IN" dirty="0">
                <a:latin typeface="Calibri" panose="020F0502020204030204" pitchFamily="34" charset="0"/>
                <a:cs typeface="Calibri" panose="020F0502020204030204" pitchFamily="34" charset="0"/>
              </a:rPr>
              <a:t>SVM - Bag of Words (</a:t>
            </a:r>
            <a:r>
              <a:rPr lang="en-IN" dirty="0" err="1">
                <a:latin typeface="Calibri" panose="020F0502020204030204" pitchFamily="34" charset="0"/>
                <a:cs typeface="Calibri" panose="020F0502020204030204" pitchFamily="34" charset="0"/>
              </a:rPr>
              <a:t>BoW</a:t>
            </a:r>
            <a:r>
              <a:rPr lang="en-IN" dirty="0">
                <a:latin typeface="Calibri" panose="020F0502020204030204" pitchFamily="34" charset="0"/>
                <a:cs typeface="Calibri" panose="020F0502020204030204" pitchFamily="34" charset="0"/>
              </a:rPr>
              <a:t>) using TFIDF, with 80 train and 20 test Split for the 2-class sentiment has given higher accuracy of 95%. </a:t>
            </a:r>
          </a:p>
          <a:p>
            <a:pPr marL="0" marR="0" algn="just">
              <a:lnSpc>
                <a:spcPct val="115000"/>
              </a:lnSpc>
              <a:spcBef>
                <a:spcPts val="0"/>
              </a:spcBef>
              <a:spcAft>
                <a:spcPts val="0"/>
              </a:spcAft>
            </a:pPr>
            <a:endParaRPr lang="en-IN" dirty="0">
              <a:latin typeface="Calibri" panose="020F0502020204030204" pitchFamily="34" charset="0"/>
              <a:cs typeface="Calibri" panose="020F0502020204030204" pitchFamily="34" charset="0"/>
            </a:endParaRPr>
          </a:p>
          <a:p>
            <a:pPr marL="0" marR="0" algn="just">
              <a:lnSpc>
                <a:spcPct val="115000"/>
              </a:lnSpc>
              <a:spcBef>
                <a:spcPts val="0"/>
              </a:spcBef>
              <a:spcAft>
                <a:spcPts val="0"/>
              </a:spcAft>
            </a:pPr>
            <a:r>
              <a:rPr lang="en-IN" dirty="0">
                <a:latin typeface="Calibri" panose="020F0502020204030204" pitchFamily="34" charset="0"/>
                <a:cs typeface="Calibri" panose="020F0502020204030204" pitchFamily="34" charset="0"/>
              </a:rPr>
              <a:t>This model is good as it has the precision of identifying the Negative 92% with the recall of 95%. </a:t>
            </a:r>
          </a:p>
          <a:p>
            <a:pPr marL="0" marR="0" algn="just">
              <a:lnSpc>
                <a:spcPct val="115000"/>
              </a:lnSpc>
              <a:spcBef>
                <a:spcPts val="0"/>
              </a:spcBef>
              <a:spcAft>
                <a:spcPts val="0"/>
              </a:spcAft>
            </a:pPr>
            <a:endParaRPr lang="en-IN" dirty="0">
              <a:latin typeface="Calibri" panose="020F0502020204030204" pitchFamily="34" charset="0"/>
              <a:cs typeface="Calibri" panose="020F0502020204030204" pitchFamily="34" charset="0"/>
            </a:endParaRPr>
          </a:p>
          <a:p>
            <a:pPr marL="0" marR="0" algn="just">
              <a:lnSpc>
                <a:spcPct val="115000"/>
              </a:lnSpc>
              <a:spcBef>
                <a:spcPts val="0"/>
              </a:spcBef>
              <a:spcAft>
                <a:spcPts val="0"/>
              </a:spcAft>
            </a:pPr>
            <a:r>
              <a:rPr lang="en-IN" dirty="0">
                <a:latin typeface="Calibri" panose="020F0502020204030204" pitchFamily="34" charset="0"/>
                <a:cs typeface="Calibri" panose="020F0502020204030204" pitchFamily="34" charset="0"/>
              </a:rPr>
              <a:t>For the Not negative it has a precision of 97% and recall of 94%.</a:t>
            </a:r>
          </a:p>
          <a:p>
            <a:pPr marL="0" marR="0" algn="just">
              <a:lnSpc>
                <a:spcPct val="115000"/>
              </a:lnSpc>
              <a:spcBef>
                <a:spcPts val="0"/>
              </a:spcBef>
              <a:spcAft>
                <a:spcPts val="0"/>
              </a:spcAft>
            </a:pPr>
            <a:r>
              <a:rPr lang="en-IN" dirty="0">
                <a:latin typeface="Calibri" panose="020F0502020204030204" pitchFamily="34" charset="0"/>
                <a:cs typeface="Calibri" panose="020F0502020204030204" pitchFamily="34" charset="0"/>
              </a:rPr>
              <a:t> As precision and recall are more than 92 % for both sentiments, the F1 score is also good.</a:t>
            </a:r>
          </a:p>
          <a:p>
            <a:endParaRPr lang="en-US" dirty="0">
              <a:latin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37904348-CCEB-4A74-A5EA-F6661EBB9CF0}"/>
              </a:ext>
            </a:extLst>
          </p:cNvPr>
          <p:cNvGraphicFramePr>
            <a:graphicFrameLocks noGrp="1"/>
          </p:cNvGraphicFramePr>
          <p:nvPr>
            <p:extLst>
              <p:ext uri="{D42A27DB-BD31-4B8C-83A1-F6EECF244321}">
                <p14:modId xmlns:p14="http://schemas.microsoft.com/office/powerpoint/2010/main" val="2559455888"/>
              </p:ext>
            </p:extLst>
          </p:nvPr>
        </p:nvGraphicFramePr>
        <p:xfrm>
          <a:off x="338667" y="2165340"/>
          <a:ext cx="4025902" cy="1143000"/>
        </p:xfrm>
        <a:graphic>
          <a:graphicData uri="http://schemas.openxmlformats.org/drawingml/2006/table">
            <a:tbl>
              <a:tblPr>
                <a:tableStyleId>{5940675A-B579-460E-94D1-54222C63F5DA}</a:tableStyleId>
              </a:tblPr>
              <a:tblGrid>
                <a:gridCol w="1259474">
                  <a:extLst>
                    <a:ext uri="{9D8B030D-6E8A-4147-A177-3AD203B41FA5}">
                      <a16:colId xmlns:a16="http://schemas.microsoft.com/office/drawing/2014/main" val="208736272"/>
                    </a:ext>
                  </a:extLst>
                </a:gridCol>
                <a:gridCol w="691607">
                  <a:extLst>
                    <a:ext uri="{9D8B030D-6E8A-4147-A177-3AD203B41FA5}">
                      <a16:colId xmlns:a16="http://schemas.microsoft.com/office/drawing/2014/main" val="2349843640"/>
                    </a:ext>
                  </a:extLst>
                </a:gridCol>
                <a:gridCol w="691607">
                  <a:extLst>
                    <a:ext uri="{9D8B030D-6E8A-4147-A177-3AD203B41FA5}">
                      <a16:colId xmlns:a16="http://schemas.microsoft.com/office/drawing/2014/main" val="1762293090"/>
                    </a:ext>
                  </a:extLst>
                </a:gridCol>
                <a:gridCol w="691607">
                  <a:extLst>
                    <a:ext uri="{9D8B030D-6E8A-4147-A177-3AD203B41FA5}">
                      <a16:colId xmlns:a16="http://schemas.microsoft.com/office/drawing/2014/main" val="2351809809"/>
                    </a:ext>
                  </a:extLst>
                </a:gridCol>
                <a:gridCol w="691607">
                  <a:extLst>
                    <a:ext uri="{9D8B030D-6E8A-4147-A177-3AD203B41FA5}">
                      <a16:colId xmlns:a16="http://schemas.microsoft.com/office/drawing/2014/main" val="3471400897"/>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dirty="0">
                          <a:effectLst/>
                        </a:rPr>
                        <a:t>precision</a:t>
                      </a:r>
                      <a:endParaRPr lang="en-US"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recall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f1-score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support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4712703"/>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9827666"/>
                  </a:ext>
                </a:extLst>
              </a:tr>
              <a:tr h="190500">
                <a:tc>
                  <a:txBody>
                    <a:bodyPr/>
                    <a:lstStyle/>
                    <a:p>
                      <a:pPr algn="l" fontAlgn="ctr"/>
                      <a:r>
                        <a:rPr lang="en-US" sz="1100" u="none" strike="noStrike">
                          <a:effectLst/>
                        </a:rPr>
                        <a:t>Negative</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93%</a:t>
                      </a:r>
                    </a:p>
                  </a:txBody>
                  <a:tcPr marL="9525" marR="9525" marT="9525" marB="0" anchor="b"/>
                </a:tc>
                <a:tc>
                  <a:txBody>
                    <a:bodyPr/>
                    <a:lstStyle/>
                    <a:p>
                      <a:pPr algn="ctr" fontAlgn="b"/>
                      <a:r>
                        <a:rPr lang="en-US" sz="1100" u="none" strike="noStrike">
                          <a:effectLst/>
                        </a:rPr>
                        <a:t>226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8702912"/>
                  </a:ext>
                </a:extLst>
              </a:tr>
              <a:tr h="190500">
                <a:tc>
                  <a:txBody>
                    <a:bodyPr/>
                    <a:lstStyle/>
                    <a:p>
                      <a:pPr algn="l" fontAlgn="ctr"/>
                      <a:r>
                        <a:rPr lang="en-US" sz="1100" u="none" strike="noStrike">
                          <a:effectLst/>
                        </a:rPr>
                        <a:t>Not Negative</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97%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95%</a:t>
                      </a:r>
                    </a:p>
                  </a:txBody>
                  <a:tcPr marL="9525" marR="9525" marT="9525" marB="0" anchor="b"/>
                </a:tc>
                <a:tc>
                  <a:txBody>
                    <a:bodyPr/>
                    <a:lstStyle/>
                    <a:p>
                      <a:pPr algn="ctr" fontAlgn="b"/>
                      <a:r>
                        <a:rPr lang="en-US" sz="1100" u="none" strike="noStrike">
                          <a:effectLst/>
                        </a:rPr>
                        <a:t>331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6833463"/>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8146090"/>
                  </a:ext>
                </a:extLst>
              </a:tr>
              <a:tr h="190500">
                <a:tc>
                  <a:txBody>
                    <a:bodyPr/>
                    <a:lstStyle/>
                    <a:p>
                      <a:pPr algn="l" fontAlgn="ctr"/>
                      <a:r>
                        <a:rPr lang="en-US" sz="1100" u="none" strike="noStrike">
                          <a:effectLst/>
                        </a:rPr>
                        <a:t>accuracy</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95%</a:t>
                      </a:r>
                    </a:p>
                  </a:txBody>
                  <a:tcPr marL="9525" marR="9525" marT="9525" marB="0" anchor="b"/>
                </a:tc>
                <a:tc>
                  <a:txBody>
                    <a:bodyPr/>
                    <a:lstStyle/>
                    <a:p>
                      <a:pPr algn="ctr" fontAlgn="b"/>
                      <a:r>
                        <a:rPr lang="en-US" sz="1100" u="none" strike="noStrike" dirty="0">
                          <a:effectLst/>
                        </a:rPr>
                        <a:t>557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5869933"/>
                  </a:ext>
                </a:extLst>
              </a:tr>
            </a:tbl>
          </a:graphicData>
        </a:graphic>
      </p:graphicFrame>
      <p:graphicFrame>
        <p:nvGraphicFramePr>
          <p:cNvPr id="8" name="Table 7">
            <a:extLst>
              <a:ext uri="{FF2B5EF4-FFF2-40B4-BE49-F238E27FC236}">
                <a16:creationId xmlns:a16="http://schemas.microsoft.com/office/drawing/2014/main" id="{133FAC5F-9910-41F9-B620-2E3C0B27A5D2}"/>
              </a:ext>
            </a:extLst>
          </p:cNvPr>
          <p:cNvGraphicFramePr>
            <a:graphicFrameLocks noGrp="1"/>
          </p:cNvGraphicFramePr>
          <p:nvPr>
            <p:extLst>
              <p:ext uri="{D42A27DB-BD31-4B8C-83A1-F6EECF244321}">
                <p14:modId xmlns:p14="http://schemas.microsoft.com/office/powerpoint/2010/main" val="817387297"/>
              </p:ext>
            </p:extLst>
          </p:nvPr>
        </p:nvGraphicFramePr>
        <p:xfrm>
          <a:off x="5747837" y="2134202"/>
          <a:ext cx="4159191" cy="1238013"/>
        </p:xfrm>
        <a:graphic>
          <a:graphicData uri="http://schemas.openxmlformats.org/drawingml/2006/table">
            <a:tbl>
              <a:tblPr>
                <a:tableStyleId>{5940675A-B579-460E-94D1-54222C63F5DA}</a:tableStyleId>
              </a:tblPr>
              <a:tblGrid>
                <a:gridCol w="603536">
                  <a:extLst>
                    <a:ext uri="{9D8B030D-6E8A-4147-A177-3AD203B41FA5}">
                      <a16:colId xmlns:a16="http://schemas.microsoft.com/office/drawing/2014/main" val="1402828805"/>
                    </a:ext>
                  </a:extLst>
                </a:gridCol>
                <a:gridCol w="1205532">
                  <a:extLst>
                    <a:ext uri="{9D8B030D-6E8A-4147-A177-3AD203B41FA5}">
                      <a16:colId xmlns:a16="http://schemas.microsoft.com/office/drawing/2014/main" val="2325985729"/>
                    </a:ext>
                  </a:extLst>
                </a:gridCol>
                <a:gridCol w="783374">
                  <a:extLst>
                    <a:ext uri="{9D8B030D-6E8A-4147-A177-3AD203B41FA5}">
                      <a16:colId xmlns:a16="http://schemas.microsoft.com/office/drawing/2014/main" val="1241432824"/>
                    </a:ext>
                  </a:extLst>
                </a:gridCol>
                <a:gridCol w="910424">
                  <a:extLst>
                    <a:ext uri="{9D8B030D-6E8A-4147-A177-3AD203B41FA5}">
                      <a16:colId xmlns:a16="http://schemas.microsoft.com/office/drawing/2014/main" val="2245373823"/>
                    </a:ext>
                  </a:extLst>
                </a:gridCol>
                <a:gridCol w="656325">
                  <a:extLst>
                    <a:ext uri="{9D8B030D-6E8A-4147-A177-3AD203B41FA5}">
                      <a16:colId xmlns:a16="http://schemas.microsoft.com/office/drawing/2014/main" val="2580115325"/>
                    </a:ext>
                  </a:extLst>
                </a:gridCol>
              </a:tblGrid>
              <a:tr h="260019">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Predictions</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2075172"/>
                  </a:ext>
                </a:extLst>
              </a:tr>
              <a:tr h="260019">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Negative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1075850"/>
                  </a:ext>
                </a:extLst>
              </a:tr>
              <a:tr h="239325">
                <a:tc rowSpan="2">
                  <a:txBody>
                    <a:bodyPr/>
                    <a:lstStyle/>
                    <a:p>
                      <a:pPr algn="ctr" fontAlgn="b"/>
                      <a:r>
                        <a:rPr lang="en-US" sz="1100" b="0" i="0" u="none" strike="noStrike" dirty="0">
                          <a:solidFill>
                            <a:srgbClr val="000000"/>
                          </a:solidFill>
                          <a:effectLst/>
                          <a:latin typeface="+mn-lt"/>
                        </a:rPr>
                        <a:t>Actual</a:t>
                      </a:r>
                    </a:p>
                  </a:txBody>
                  <a:tcPr marL="9525" marR="9525" marT="9525" marB="0" anchor="ctr"/>
                </a:tc>
                <a:tc>
                  <a:txBody>
                    <a:bodyPr/>
                    <a:lstStyle/>
                    <a:p>
                      <a:pPr algn="l" fontAlgn="b"/>
                      <a:r>
                        <a:rPr lang="en-US" sz="1100" u="none" strike="noStrike">
                          <a:effectLst/>
                        </a:rPr>
                        <a:t>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226</a:t>
                      </a:r>
                    </a:p>
                  </a:txBody>
                  <a:tcPr marL="9525" marR="9525" marT="9525" marB="0" anchor="b"/>
                </a:tc>
                <a:extLst>
                  <a:ext uri="{0D108BD9-81ED-4DB2-BD59-A6C34878D82A}">
                    <a16:rowId xmlns:a16="http://schemas.microsoft.com/office/drawing/2014/main" val="3883319867"/>
                  </a:ext>
                </a:extLst>
              </a:tr>
              <a:tr h="239325">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Not Negative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331</a:t>
                      </a:r>
                    </a:p>
                  </a:txBody>
                  <a:tcPr marL="9525" marR="9525" marT="9525" marB="0" anchor="b"/>
                </a:tc>
                <a:extLst>
                  <a:ext uri="{0D108BD9-81ED-4DB2-BD59-A6C34878D82A}">
                    <a16:rowId xmlns:a16="http://schemas.microsoft.com/office/drawing/2014/main" val="1791352663"/>
                  </a:ext>
                </a:extLst>
              </a:tr>
              <a:tr h="239325">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323</a:t>
                      </a: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3242230"/>
                  </a:ext>
                </a:extLst>
              </a:tr>
            </a:tbl>
          </a:graphicData>
        </a:graphic>
      </p:graphicFrame>
      <p:sp>
        <p:nvSpPr>
          <p:cNvPr id="9" name="TextBox 8">
            <a:extLst>
              <a:ext uri="{FF2B5EF4-FFF2-40B4-BE49-F238E27FC236}">
                <a16:creationId xmlns:a16="http://schemas.microsoft.com/office/drawing/2014/main" id="{2CA76B56-45A3-4DA9-A418-D28D53298AF9}"/>
              </a:ext>
            </a:extLst>
          </p:cNvPr>
          <p:cNvSpPr txBox="1"/>
          <p:nvPr/>
        </p:nvSpPr>
        <p:spPr>
          <a:xfrm>
            <a:off x="5672667" y="1805550"/>
            <a:ext cx="6096000" cy="369332"/>
          </a:xfrm>
          <a:prstGeom prst="rect">
            <a:avLst/>
          </a:prstGeom>
          <a:noFill/>
        </p:spPr>
        <p:txBody>
          <a:bodyPr wrap="square">
            <a:spAutoFit/>
          </a:bodyPr>
          <a:lstStyle/>
          <a:p>
            <a:r>
              <a:rPr lang="en-US" sz="1800" dirty="0"/>
              <a:t>Confusion Matrix</a:t>
            </a:r>
            <a:endParaRPr lang="en-US" dirty="0"/>
          </a:p>
        </p:txBody>
      </p:sp>
      <p:sp>
        <p:nvSpPr>
          <p:cNvPr id="11" name="TextBox 10">
            <a:extLst>
              <a:ext uri="{FF2B5EF4-FFF2-40B4-BE49-F238E27FC236}">
                <a16:creationId xmlns:a16="http://schemas.microsoft.com/office/drawing/2014/main" id="{476A180B-2D72-4078-9B05-27027B58405B}"/>
              </a:ext>
            </a:extLst>
          </p:cNvPr>
          <p:cNvSpPr txBox="1"/>
          <p:nvPr/>
        </p:nvSpPr>
        <p:spPr>
          <a:xfrm>
            <a:off x="214183" y="1372611"/>
            <a:ext cx="8550876" cy="369332"/>
          </a:xfrm>
          <a:prstGeom prst="rect">
            <a:avLst/>
          </a:prstGeom>
          <a:noFill/>
        </p:spPr>
        <p:txBody>
          <a:bodyPr wrap="square">
            <a:spAutoFit/>
          </a:bodyPr>
          <a:lstStyle/>
          <a:p>
            <a:r>
              <a:rPr lang="en-IN" dirty="0">
                <a:latin typeface="Calibri" panose="020F0502020204030204" pitchFamily="34" charset="0"/>
                <a:cs typeface="Calibri" panose="020F0502020204030204" pitchFamily="34" charset="0"/>
              </a:rPr>
              <a:t>SVM - Bag of Words (</a:t>
            </a:r>
            <a:r>
              <a:rPr lang="en-IN" dirty="0" err="1">
                <a:latin typeface="Calibri" panose="020F0502020204030204" pitchFamily="34" charset="0"/>
                <a:cs typeface="Calibri" panose="020F0502020204030204" pitchFamily="34" charset="0"/>
              </a:rPr>
              <a:t>BoW</a:t>
            </a:r>
            <a:r>
              <a:rPr lang="en-IN" dirty="0">
                <a:latin typeface="Calibri" panose="020F0502020204030204" pitchFamily="34" charset="0"/>
                <a:cs typeface="Calibri" panose="020F0502020204030204" pitchFamily="34" charset="0"/>
              </a:rPr>
              <a:t>) using TFIDF , with 80 train and  20  test Split </a:t>
            </a:r>
            <a:endParaRPr lang="en-US" dirty="0"/>
          </a:p>
        </p:txBody>
      </p:sp>
    </p:spTree>
    <p:extLst>
      <p:ext uri="{BB962C8B-B14F-4D97-AF65-F5344CB8AC3E}">
        <p14:creationId xmlns:p14="http://schemas.microsoft.com/office/powerpoint/2010/main" val="4224890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Class Sentiment Model- Results </a:t>
            </a:r>
          </a:p>
        </p:txBody>
      </p:sp>
      <p:sp>
        <p:nvSpPr>
          <p:cNvPr id="4" name="TextBox 3">
            <a:extLst>
              <a:ext uri="{FF2B5EF4-FFF2-40B4-BE49-F238E27FC236}">
                <a16:creationId xmlns:a16="http://schemas.microsoft.com/office/drawing/2014/main" id="{94A99086-F4A1-42D0-80AF-DF4622952EA5}"/>
              </a:ext>
            </a:extLst>
          </p:cNvPr>
          <p:cNvSpPr txBox="1"/>
          <p:nvPr/>
        </p:nvSpPr>
        <p:spPr>
          <a:xfrm>
            <a:off x="338667" y="1618569"/>
            <a:ext cx="6096000" cy="369332"/>
          </a:xfrm>
          <a:prstGeom prst="rect">
            <a:avLst/>
          </a:prstGeom>
          <a:noFill/>
        </p:spPr>
        <p:txBody>
          <a:bodyPr wrap="square">
            <a:spAutoFit/>
          </a:bodyPr>
          <a:lstStyle/>
          <a:p>
            <a:r>
              <a:rPr lang="en-US" sz="1800" dirty="0"/>
              <a:t>Classification report</a:t>
            </a:r>
            <a:endParaRPr lang="en-US" dirty="0"/>
          </a:p>
        </p:txBody>
      </p:sp>
      <p:sp>
        <p:nvSpPr>
          <p:cNvPr id="5" name="TextBox 4">
            <a:extLst>
              <a:ext uri="{FF2B5EF4-FFF2-40B4-BE49-F238E27FC236}">
                <a16:creationId xmlns:a16="http://schemas.microsoft.com/office/drawing/2014/main" id="{CD587B66-EC34-4C73-8BAC-C9AAFE9F2EC9}"/>
              </a:ext>
            </a:extLst>
          </p:cNvPr>
          <p:cNvSpPr txBox="1"/>
          <p:nvPr/>
        </p:nvSpPr>
        <p:spPr>
          <a:xfrm>
            <a:off x="333805" y="3819408"/>
            <a:ext cx="11434861" cy="2585323"/>
          </a:xfrm>
          <a:prstGeom prst="rect">
            <a:avLst/>
          </a:prstGeom>
          <a:noFill/>
        </p:spPr>
        <p:txBody>
          <a:bodyPr wrap="square" rtlCol="0">
            <a:spAutoFit/>
          </a:bodyPr>
          <a:lstStyle/>
          <a:p>
            <a:r>
              <a:rPr lang="en-US" dirty="0"/>
              <a:t>5 Class sentiment</a:t>
            </a:r>
          </a:p>
          <a:p>
            <a:r>
              <a:rPr lang="en-IN" dirty="0">
                <a:latin typeface="Calibri" panose="020F0502020204030204" pitchFamily="34" charset="0"/>
                <a:cs typeface="Calibri" panose="020F0502020204030204" pitchFamily="34" charset="0"/>
              </a:rPr>
              <a:t>SVM - Bag of Words (</a:t>
            </a:r>
            <a:r>
              <a:rPr lang="en-IN" dirty="0" err="1">
                <a:latin typeface="Calibri" panose="020F0502020204030204" pitchFamily="34" charset="0"/>
                <a:cs typeface="Calibri" panose="020F0502020204030204" pitchFamily="34" charset="0"/>
              </a:rPr>
              <a:t>BoW</a:t>
            </a:r>
            <a:r>
              <a:rPr lang="en-IN" dirty="0">
                <a:latin typeface="Calibri" panose="020F0502020204030204" pitchFamily="34" charset="0"/>
                <a:cs typeface="Calibri" panose="020F0502020204030204" pitchFamily="34" charset="0"/>
              </a:rPr>
              <a:t>) using Count Vectorizer, with 80 train and 20 test Split for the 5-class sentiment has given higher accuracy of 74%.</a:t>
            </a: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This model is good as it has the precision of &gt;66% in identifying the Negative sentiments Complaint and negative only with recall &gt;61%. </a:t>
            </a: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For the Not negative it has the precision of &gt;62% in identifying Positive sentiments- Praise and Positive only. and recall of 90% for Positive only and 43% for Praise.</a:t>
            </a:r>
          </a:p>
        </p:txBody>
      </p:sp>
      <p:sp>
        <p:nvSpPr>
          <p:cNvPr id="9" name="TextBox 8">
            <a:extLst>
              <a:ext uri="{FF2B5EF4-FFF2-40B4-BE49-F238E27FC236}">
                <a16:creationId xmlns:a16="http://schemas.microsoft.com/office/drawing/2014/main" id="{2CA76B56-45A3-4DA9-A418-D28D53298AF9}"/>
              </a:ext>
            </a:extLst>
          </p:cNvPr>
          <p:cNvSpPr txBox="1"/>
          <p:nvPr/>
        </p:nvSpPr>
        <p:spPr>
          <a:xfrm>
            <a:off x="4960123" y="1618569"/>
            <a:ext cx="6096000" cy="369332"/>
          </a:xfrm>
          <a:prstGeom prst="rect">
            <a:avLst/>
          </a:prstGeom>
          <a:noFill/>
        </p:spPr>
        <p:txBody>
          <a:bodyPr wrap="square">
            <a:spAutoFit/>
          </a:bodyPr>
          <a:lstStyle/>
          <a:p>
            <a:r>
              <a:rPr lang="en-US" sz="1800" dirty="0"/>
              <a:t>Confusion Matrix</a:t>
            </a:r>
            <a:endParaRPr lang="en-US" dirty="0"/>
          </a:p>
        </p:txBody>
      </p:sp>
      <p:graphicFrame>
        <p:nvGraphicFramePr>
          <p:cNvPr id="6" name="Table 5">
            <a:extLst>
              <a:ext uri="{FF2B5EF4-FFF2-40B4-BE49-F238E27FC236}">
                <a16:creationId xmlns:a16="http://schemas.microsoft.com/office/drawing/2014/main" id="{5CB25342-4CC4-4CF5-B268-A1807279468D}"/>
              </a:ext>
            </a:extLst>
          </p:cNvPr>
          <p:cNvGraphicFramePr>
            <a:graphicFrameLocks noGrp="1"/>
          </p:cNvGraphicFramePr>
          <p:nvPr>
            <p:extLst>
              <p:ext uri="{D42A27DB-BD31-4B8C-83A1-F6EECF244321}">
                <p14:modId xmlns:p14="http://schemas.microsoft.com/office/powerpoint/2010/main" val="1733320614"/>
              </p:ext>
            </p:extLst>
          </p:nvPr>
        </p:nvGraphicFramePr>
        <p:xfrm>
          <a:off x="333805" y="2116808"/>
          <a:ext cx="4025903" cy="1714500"/>
        </p:xfrm>
        <a:graphic>
          <a:graphicData uri="http://schemas.openxmlformats.org/drawingml/2006/table">
            <a:tbl>
              <a:tblPr>
                <a:tableStyleId>{5940675A-B579-460E-94D1-54222C63F5DA}</a:tableStyleId>
              </a:tblPr>
              <a:tblGrid>
                <a:gridCol w="1280811">
                  <a:extLst>
                    <a:ext uri="{9D8B030D-6E8A-4147-A177-3AD203B41FA5}">
                      <a16:colId xmlns:a16="http://schemas.microsoft.com/office/drawing/2014/main" val="2859178076"/>
                    </a:ext>
                  </a:extLst>
                </a:gridCol>
                <a:gridCol w="686273">
                  <a:extLst>
                    <a:ext uri="{9D8B030D-6E8A-4147-A177-3AD203B41FA5}">
                      <a16:colId xmlns:a16="http://schemas.microsoft.com/office/drawing/2014/main" val="3289163634"/>
                    </a:ext>
                  </a:extLst>
                </a:gridCol>
                <a:gridCol w="686273">
                  <a:extLst>
                    <a:ext uri="{9D8B030D-6E8A-4147-A177-3AD203B41FA5}">
                      <a16:colId xmlns:a16="http://schemas.microsoft.com/office/drawing/2014/main" val="3818480848"/>
                    </a:ext>
                  </a:extLst>
                </a:gridCol>
                <a:gridCol w="686273">
                  <a:extLst>
                    <a:ext uri="{9D8B030D-6E8A-4147-A177-3AD203B41FA5}">
                      <a16:colId xmlns:a16="http://schemas.microsoft.com/office/drawing/2014/main" val="4142173968"/>
                    </a:ext>
                  </a:extLst>
                </a:gridCol>
                <a:gridCol w="686273">
                  <a:extLst>
                    <a:ext uri="{9D8B030D-6E8A-4147-A177-3AD203B41FA5}">
                      <a16:colId xmlns:a16="http://schemas.microsoft.com/office/drawing/2014/main" val="368783177"/>
                    </a:ext>
                  </a:extLst>
                </a:gridCol>
              </a:tblGrid>
              <a:tr h="190500">
                <a:tc>
                  <a:txBody>
                    <a:bodyPr/>
                    <a:lstStyle/>
                    <a:p>
                      <a:pPr algn="l" fontAlgn="ctr"/>
                      <a:endParaRPr lang="en-US"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ctr" fontAlgn="ctr"/>
                      <a:r>
                        <a:rPr lang="en-US" sz="1100" u="none" strike="noStrike" dirty="0">
                          <a:effectLst/>
                        </a:rPr>
                        <a:t>precision</a:t>
                      </a:r>
                      <a:endParaRPr lang="en-US"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recall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f1-score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support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8006721"/>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7967000"/>
                  </a:ext>
                </a:extLst>
              </a:tr>
              <a:tr h="190500">
                <a:tc>
                  <a:txBody>
                    <a:bodyPr/>
                    <a:lstStyle/>
                    <a:p>
                      <a:pPr algn="l" fontAlgn="ctr"/>
                      <a:r>
                        <a:rPr lang="en-US" sz="1100" u="none" strike="noStrike">
                          <a:effectLst/>
                        </a:rPr>
                        <a:t>Complaint</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72%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82556529"/>
                  </a:ext>
                </a:extLst>
              </a:tr>
              <a:tr h="190500">
                <a:tc>
                  <a:txBody>
                    <a:bodyPr/>
                    <a:lstStyle/>
                    <a:p>
                      <a:pPr algn="l" fontAlgn="ctr"/>
                      <a:r>
                        <a:rPr lang="en-US" sz="1100" u="none" strike="noStrike">
                          <a:effectLst/>
                        </a:rPr>
                        <a:t>Negative only</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0547541"/>
                  </a:ext>
                </a:extLst>
              </a:tr>
              <a:tr h="190500">
                <a:tc>
                  <a:txBody>
                    <a:bodyPr/>
                    <a:lstStyle/>
                    <a:p>
                      <a:pPr algn="l" fontAlgn="ctr"/>
                      <a:r>
                        <a:rPr lang="en-US" sz="1100" u="none" strike="noStrike">
                          <a:effectLst/>
                        </a:rPr>
                        <a:t>Neutral</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3625903"/>
                  </a:ext>
                </a:extLst>
              </a:tr>
              <a:tr h="190500">
                <a:tc>
                  <a:txBody>
                    <a:bodyPr/>
                    <a:lstStyle/>
                    <a:p>
                      <a:pPr algn="l" fontAlgn="ctr"/>
                      <a:r>
                        <a:rPr lang="en-US" sz="1100" u="none" strike="noStrike">
                          <a:effectLst/>
                        </a:rPr>
                        <a:t>Positive only</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0142532"/>
                  </a:ext>
                </a:extLst>
              </a:tr>
              <a:tr h="190500">
                <a:tc>
                  <a:txBody>
                    <a:bodyPr/>
                    <a:lstStyle/>
                    <a:p>
                      <a:pPr algn="l" fontAlgn="ctr"/>
                      <a:r>
                        <a:rPr lang="en-US" sz="1100" u="none" strike="noStrike">
                          <a:effectLst/>
                        </a:rPr>
                        <a:t>Praise</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US" sz="1100" u="none" strike="noStrike" dirty="0">
                          <a:effectLst/>
                        </a:rPr>
                        <a:t>62%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6553173"/>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5707112"/>
                  </a:ext>
                </a:extLst>
              </a:tr>
              <a:tr h="190500">
                <a:tc>
                  <a:txBody>
                    <a:bodyPr/>
                    <a:lstStyle/>
                    <a:p>
                      <a:pPr algn="l" fontAlgn="ctr"/>
                      <a:r>
                        <a:rPr lang="en-US" sz="1100" u="none" strike="noStrike">
                          <a:effectLst/>
                        </a:rPr>
                        <a:t>accuracy</a:t>
                      </a:r>
                      <a:endParaRPr lang="en-US" sz="1100" b="0"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557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2348429"/>
                  </a:ext>
                </a:extLst>
              </a:tr>
            </a:tbl>
          </a:graphicData>
        </a:graphic>
      </p:graphicFrame>
      <p:graphicFrame>
        <p:nvGraphicFramePr>
          <p:cNvPr id="10" name="Table 9">
            <a:extLst>
              <a:ext uri="{FF2B5EF4-FFF2-40B4-BE49-F238E27FC236}">
                <a16:creationId xmlns:a16="http://schemas.microsoft.com/office/drawing/2014/main" id="{207DFD7D-81F9-4979-B46B-29ECDEBA2DF3}"/>
              </a:ext>
            </a:extLst>
          </p:cNvPr>
          <p:cNvGraphicFramePr>
            <a:graphicFrameLocks noGrp="1"/>
          </p:cNvGraphicFramePr>
          <p:nvPr>
            <p:extLst>
              <p:ext uri="{D42A27DB-BD31-4B8C-83A1-F6EECF244321}">
                <p14:modId xmlns:p14="http://schemas.microsoft.com/office/powerpoint/2010/main" val="2778556325"/>
              </p:ext>
            </p:extLst>
          </p:nvPr>
        </p:nvGraphicFramePr>
        <p:xfrm>
          <a:off x="5067188" y="2116808"/>
          <a:ext cx="5821334" cy="1524000"/>
        </p:xfrm>
        <a:graphic>
          <a:graphicData uri="http://schemas.openxmlformats.org/drawingml/2006/table">
            <a:tbl>
              <a:tblPr>
                <a:tableStyleId>{5940675A-B579-460E-94D1-54222C63F5DA}</a:tableStyleId>
              </a:tblPr>
              <a:tblGrid>
                <a:gridCol w="457886">
                  <a:extLst>
                    <a:ext uri="{9D8B030D-6E8A-4147-A177-3AD203B41FA5}">
                      <a16:colId xmlns:a16="http://schemas.microsoft.com/office/drawing/2014/main" val="3232109860"/>
                    </a:ext>
                  </a:extLst>
                </a:gridCol>
                <a:gridCol w="1028872">
                  <a:extLst>
                    <a:ext uri="{9D8B030D-6E8A-4147-A177-3AD203B41FA5}">
                      <a16:colId xmlns:a16="http://schemas.microsoft.com/office/drawing/2014/main" val="4137528498"/>
                    </a:ext>
                  </a:extLst>
                </a:gridCol>
                <a:gridCol w="749643">
                  <a:extLst>
                    <a:ext uri="{9D8B030D-6E8A-4147-A177-3AD203B41FA5}">
                      <a16:colId xmlns:a16="http://schemas.microsoft.com/office/drawing/2014/main" val="2984344888"/>
                    </a:ext>
                  </a:extLst>
                </a:gridCol>
                <a:gridCol w="1021492">
                  <a:extLst>
                    <a:ext uri="{9D8B030D-6E8A-4147-A177-3AD203B41FA5}">
                      <a16:colId xmlns:a16="http://schemas.microsoft.com/office/drawing/2014/main" val="1293564429"/>
                    </a:ext>
                  </a:extLst>
                </a:gridCol>
                <a:gridCol w="628783">
                  <a:extLst>
                    <a:ext uri="{9D8B030D-6E8A-4147-A177-3AD203B41FA5}">
                      <a16:colId xmlns:a16="http://schemas.microsoft.com/office/drawing/2014/main" val="2859819654"/>
                    </a:ext>
                  </a:extLst>
                </a:gridCol>
                <a:gridCol w="895217">
                  <a:extLst>
                    <a:ext uri="{9D8B030D-6E8A-4147-A177-3AD203B41FA5}">
                      <a16:colId xmlns:a16="http://schemas.microsoft.com/office/drawing/2014/main" val="815676121"/>
                    </a:ext>
                  </a:extLst>
                </a:gridCol>
                <a:gridCol w="607917">
                  <a:extLst>
                    <a:ext uri="{9D8B030D-6E8A-4147-A177-3AD203B41FA5}">
                      <a16:colId xmlns:a16="http://schemas.microsoft.com/office/drawing/2014/main" val="3381596918"/>
                    </a:ext>
                  </a:extLst>
                </a:gridCol>
                <a:gridCol w="431524">
                  <a:extLst>
                    <a:ext uri="{9D8B030D-6E8A-4147-A177-3AD203B41FA5}">
                      <a16:colId xmlns:a16="http://schemas.microsoft.com/office/drawing/2014/main" val="785991713"/>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gridSpan="5">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Predictions</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0353860"/>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Complaint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Negative only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Neutral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Positive only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Praise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7997514"/>
                  </a:ext>
                </a:extLst>
              </a:tr>
              <a:tr h="190500">
                <a:tc rowSpan="5">
                  <a:txBody>
                    <a:bodyPr/>
                    <a:lstStyle/>
                    <a:p>
                      <a:pPr algn="ctr" fontAlgn="b"/>
                      <a:r>
                        <a:rPr lang="en-US" sz="1100" b="0" i="0" u="none" strike="noStrike" dirty="0">
                          <a:solidFill>
                            <a:srgbClr val="000000"/>
                          </a:solidFill>
                          <a:effectLst/>
                          <a:latin typeface="Calibri" panose="020F0502020204030204" pitchFamily="34" charset="0"/>
                        </a:rPr>
                        <a:t>Actual</a:t>
                      </a:r>
                    </a:p>
                  </a:txBody>
                  <a:tcPr marL="9525" marR="9525" marT="9525" marB="0" anchor="ctr"/>
                </a:tc>
                <a:tc>
                  <a:txBody>
                    <a:bodyPr/>
                    <a:lstStyle/>
                    <a:p>
                      <a:pPr algn="l" fontAlgn="b"/>
                      <a:r>
                        <a:rPr lang="en-US" sz="1100" u="none" strike="noStrike" dirty="0">
                          <a:effectLst/>
                        </a:rPr>
                        <a:t>Complaint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115</a:t>
                      </a:r>
                    </a:p>
                  </a:txBody>
                  <a:tcPr marL="9525" marR="9525" marT="9525" marB="0" anchor="b"/>
                </a:tc>
                <a:extLst>
                  <a:ext uri="{0D108BD9-81ED-4DB2-BD59-A6C34878D82A}">
                    <a16:rowId xmlns:a16="http://schemas.microsoft.com/office/drawing/2014/main" val="3104838750"/>
                  </a:ext>
                </a:extLst>
              </a:tr>
              <a:tr h="19050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Negative only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111</a:t>
                      </a:r>
                    </a:p>
                  </a:txBody>
                  <a:tcPr marL="9525" marR="9525" marT="9525" marB="0" anchor="b"/>
                </a:tc>
                <a:extLst>
                  <a:ext uri="{0D108BD9-81ED-4DB2-BD59-A6C34878D82A}">
                    <a16:rowId xmlns:a16="http://schemas.microsoft.com/office/drawing/2014/main" val="1047483849"/>
                  </a:ext>
                </a:extLst>
              </a:tr>
              <a:tr h="19050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tc>
                <a:extLst>
                  <a:ext uri="{0D108BD9-81ED-4DB2-BD59-A6C34878D82A}">
                    <a16:rowId xmlns:a16="http://schemas.microsoft.com/office/drawing/2014/main" val="3119868940"/>
                  </a:ext>
                </a:extLst>
              </a:tr>
              <a:tr h="19050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Positive only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227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252</a:t>
                      </a:r>
                    </a:p>
                  </a:txBody>
                  <a:tcPr marL="9525" marR="9525" marT="9525" marB="0" anchor="b"/>
                </a:tc>
                <a:extLst>
                  <a:ext uri="{0D108BD9-81ED-4DB2-BD59-A6C34878D82A}">
                    <a16:rowId xmlns:a16="http://schemas.microsoft.com/office/drawing/2014/main" val="2448030448"/>
                  </a:ext>
                </a:extLst>
              </a:tr>
              <a:tr h="19050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Praise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extLst>
                  <a:ext uri="{0D108BD9-81ED-4DB2-BD59-A6C34878D82A}">
                    <a16:rowId xmlns:a16="http://schemas.microsoft.com/office/drawing/2014/main" val="755210971"/>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120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103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281</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9603619"/>
                  </a:ext>
                </a:extLst>
              </a:tr>
            </a:tbl>
          </a:graphicData>
        </a:graphic>
      </p:graphicFrame>
      <p:sp>
        <p:nvSpPr>
          <p:cNvPr id="12" name="TextBox 11">
            <a:extLst>
              <a:ext uri="{FF2B5EF4-FFF2-40B4-BE49-F238E27FC236}">
                <a16:creationId xmlns:a16="http://schemas.microsoft.com/office/drawing/2014/main" id="{0A7FA6F6-0533-455E-8337-BBD0BE716864}"/>
              </a:ext>
            </a:extLst>
          </p:cNvPr>
          <p:cNvSpPr txBox="1"/>
          <p:nvPr/>
        </p:nvSpPr>
        <p:spPr>
          <a:xfrm>
            <a:off x="304798" y="1291877"/>
            <a:ext cx="9333471"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SVM - Bag of Words (</a:t>
            </a:r>
            <a:r>
              <a:rPr lang="en-IN" sz="1800" dirty="0" err="1">
                <a:effectLst/>
                <a:latin typeface="Times New Roman" panose="02020603050405020304" pitchFamily="18" charset="0"/>
                <a:ea typeface="Calibri" panose="020F0502020204030204" pitchFamily="34" charset="0"/>
              </a:rPr>
              <a:t>BoW</a:t>
            </a:r>
            <a:r>
              <a:rPr lang="en-IN" sz="1800" dirty="0">
                <a:effectLst/>
                <a:latin typeface="Times New Roman" panose="02020603050405020304" pitchFamily="18" charset="0"/>
                <a:ea typeface="Calibri" panose="020F0502020204030204" pitchFamily="34" charset="0"/>
              </a:rPr>
              <a:t>) using Count Vectorizer, with 80 train and 20 test Split </a:t>
            </a:r>
            <a:endParaRPr lang="en-US" dirty="0"/>
          </a:p>
        </p:txBody>
      </p:sp>
    </p:spTree>
    <p:extLst>
      <p:ext uri="{BB962C8B-B14F-4D97-AF65-F5344CB8AC3E}">
        <p14:creationId xmlns:p14="http://schemas.microsoft.com/office/powerpoint/2010/main" val="797132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t>
            </a:r>
          </a:p>
        </p:txBody>
      </p:sp>
      <p:sp>
        <p:nvSpPr>
          <p:cNvPr id="4" name="TextBox 3">
            <a:extLst>
              <a:ext uri="{FF2B5EF4-FFF2-40B4-BE49-F238E27FC236}">
                <a16:creationId xmlns:a16="http://schemas.microsoft.com/office/drawing/2014/main" id="{F172FA11-CD0C-4440-B55B-774F9C4ECF2F}"/>
              </a:ext>
            </a:extLst>
          </p:cNvPr>
          <p:cNvSpPr txBox="1"/>
          <p:nvPr/>
        </p:nvSpPr>
        <p:spPr>
          <a:xfrm>
            <a:off x="757880" y="1598141"/>
            <a:ext cx="10412627" cy="1643527"/>
          </a:xfrm>
          <a:prstGeom prst="rect">
            <a:avLst/>
          </a:prstGeom>
          <a:noFill/>
        </p:spPr>
        <p:txBody>
          <a:bodyPr wrap="square" rtlCol="0">
            <a:spAutoFit/>
          </a:bodyPr>
          <a:lstStyle/>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We will be presenting this to the company management to take appropriate steps to improve the service performance.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We have trained and tested the model and got  95% accuracy for 2 class and 74% for 5 class sentiment. After 6 months we can again retest the delivery of service sentiments performance.</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43696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5" name="TextBox 4">
            <a:extLst>
              <a:ext uri="{FF2B5EF4-FFF2-40B4-BE49-F238E27FC236}">
                <a16:creationId xmlns:a16="http://schemas.microsoft.com/office/drawing/2014/main" id="{0091ED58-CEB1-4C94-A5DF-185FEB4CAAA9}"/>
              </a:ext>
            </a:extLst>
          </p:cNvPr>
          <p:cNvSpPr txBox="1"/>
          <p:nvPr/>
        </p:nvSpPr>
        <p:spPr>
          <a:xfrm>
            <a:off x="402333" y="1526059"/>
            <a:ext cx="11505614" cy="2933752"/>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Outcome of Lexicons Sentiment analysis.</a:t>
            </a: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NRC Lexicon is providing better results in identifying the sentiments.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Negative is 62 % which is better compared to other lexicons Vader with 46% and Lexical Affinity 44%.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Not Negative is 91 % is better than other lexicons, even though the percentage for Vader with 99 % and Lexical Affinity 99.5 % is more, NRC is better as it is giving better results for negative sentiment also.</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b="1" dirty="0">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b="1"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E4473580-D1A6-4D70-A6CB-788849378AC4}"/>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111300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Rectangle 2"/>
          <p:cNvSpPr/>
          <p:nvPr/>
        </p:nvSpPr>
        <p:spPr>
          <a:xfrm>
            <a:off x="7476031" y="1089800"/>
            <a:ext cx="4624984" cy="338554"/>
          </a:xfrm>
          <a:prstGeom prst="rect">
            <a:avLst/>
          </a:prstGeom>
        </p:spPr>
        <p:txBody>
          <a:bodyPr wrap="none">
            <a:spAutoFit/>
          </a:bodyPr>
          <a:lstStyle/>
          <a:p>
            <a:r>
              <a:rPr lang="en-US" sz="1600" dirty="0"/>
              <a:t>Background | Current status | Why this study  </a:t>
            </a:r>
          </a:p>
        </p:txBody>
      </p:sp>
      <p:sp>
        <p:nvSpPr>
          <p:cNvPr id="4" name="TextBox 3">
            <a:extLst>
              <a:ext uri="{FF2B5EF4-FFF2-40B4-BE49-F238E27FC236}">
                <a16:creationId xmlns:a16="http://schemas.microsoft.com/office/drawing/2014/main" id="{DA715AE0-1810-4EE9-A5B8-E08DD8E26D92}"/>
              </a:ext>
            </a:extLst>
          </p:cNvPr>
          <p:cNvSpPr txBox="1"/>
          <p:nvPr/>
        </p:nvSpPr>
        <p:spPr>
          <a:xfrm>
            <a:off x="477795" y="1461305"/>
            <a:ext cx="3328086" cy="370703"/>
          </a:xfrm>
          <a:prstGeom prst="rect">
            <a:avLst/>
          </a:prstGeom>
          <a:noFill/>
        </p:spPr>
        <p:txBody>
          <a:bodyPr wrap="square" rtlCol="0">
            <a:spAutoFit/>
          </a:bodyPr>
          <a:lstStyle/>
          <a:p>
            <a:r>
              <a:rPr lang="en-US" dirty="0"/>
              <a:t>Current Status</a:t>
            </a:r>
          </a:p>
        </p:txBody>
      </p:sp>
      <p:sp>
        <p:nvSpPr>
          <p:cNvPr id="5" name="TextBox 4">
            <a:extLst>
              <a:ext uri="{FF2B5EF4-FFF2-40B4-BE49-F238E27FC236}">
                <a16:creationId xmlns:a16="http://schemas.microsoft.com/office/drawing/2014/main" id="{68EBAE21-C753-4DF2-BE9E-43852F165848}"/>
              </a:ext>
            </a:extLst>
          </p:cNvPr>
          <p:cNvSpPr txBox="1"/>
          <p:nvPr/>
        </p:nvSpPr>
        <p:spPr>
          <a:xfrm>
            <a:off x="477795" y="1832008"/>
            <a:ext cx="11467070" cy="1341008"/>
          </a:xfrm>
          <a:prstGeom prst="rect">
            <a:avLst/>
          </a:prstGeom>
          <a:noFill/>
        </p:spPr>
        <p:txBody>
          <a:bodyPr wrap="square" rtlCol="0">
            <a:spAutoFit/>
          </a:bodyPr>
          <a:lstStyle/>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The need for study of google reviews given for the Woohoo Gift card application in the google app store. As the brand is the number one Gift card application in India, even though it has been in India for more than 10 Years, Still the consumers are not fully aware of the brand or concept of digital and physical gift cards. To cater to the customers better and grow faster analyze the google reviews.</a:t>
            </a: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E78DAA43-A0AE-495C-9952-E13A3E3BD8E9}"/>
              </a:ext>
            </a:extLst>
          </p:cNvPr>
          <p:cNvSpPr txBox="1"/>
          <p:nvPr/>
        </p:nvSpPr>
        <p:spPr>
          <a:xfrm>
            <a:off x="477795" y="3205967"/>
            <a:ext cx="3328086" cy="370703"/>
          </a:xfrm>
          <a:prstGeom prst="rect">
            <a:avLst/>
          </a:prstGeom>
          <a:noFill/>
        </p:spPr>
        <p:txBody>
          <a:bodyPr wrap="square" rtlCol="0">
            <a:spAutoFit/>
          </a:bodyPr>
          <a:lstStyle/>
          <a:p>
            <a:r>
              <a:rPr lang="en-US" dirty="0"/>
              <a:t>Why This Study</a:t>
            </a:r>
          </a:p>
        </p:txBody>
      </p:sp>
      <p:sp>
        <p:nvSpPr>
          <p:cNvPr id="7" name="TextBox 6">
            <a:extLst>
              <a:ext uri="{FF2B5EF4-FFF2-40B4-BE49-F238E27FC236}">
                <a16:creationId xmlns:a16="http://schemas.microsoft.com/office/drawing/2014/main" id="{81F65F41-2D68-4D68-A08F-CB547D51B80B}"/>
              </a:ext>
            </a:extLst>
          </p:cNvPr>
          <p:cNvSpPr txBox="1"/>
          <p:nvPr/>
        </p:nvSpPr>
        <p:spPr>
          <a:xfrm>
            <a:off x="477795" y="3473698"/>
            <a:ext cx="11467070" cy="2933752"/>
          </a:xfrm>
          <a:prstGeom prst="rect">
            <a:avLst/>
          </a:prstGeom>
          <a:noFill/>
        </p:spPr>
        <p:txBody>
          <a:bodyPr wrap="square" rtlCol="0">
            <a:spAutoFit/>
          </a:bodyPr>
          <a:lstStyle/>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The scope of the study is to use the Woohoo google reviews to do Text analysis and understand the Customer sentiment complaints and praises.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In the Text analysis, social media and data available in the public domain studied to helps us understand the customer behavior, expectations, needs, and where the brand is failing to fulfill.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The study will help the organization and the gift card industry to understand from the sentiment analysis what are the factors that drive customers to buy the product, be loyal or move away from the brand due to bad delivery of service.</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Sentiment analysis research is very effective in predicting positive and negative polarity ratings at different granularity at the word count used, length review written, product features performance over a period of time.</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63107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457669"/>
            <a:ext cx="11818652" cy="4731680"/>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Outcome of Model in predicting the Sentiments.</a:t>
            </a:r>
          </a:p>
          <a:p>
            <a:pPr marL="285750" marR="0" indent="-285750" algn="just">
              <a:lnSpc>
                <a:spcPct val="115000"/>
              </a:lnSpc>
              <a:spcBef>
                <a:spcPts val="0"/>
              </a:spcBef>
              <a:spcAft>
                <a:spcPts val="0"/>
              </a:spcAft>
              <a:buFont typeface="Arial" panose="020B0604020202020204" pitchFamily="34" charset="0"/>
              <a:buChar char="•"/>
            </a:pPr>
            <a:r>
              <a:rPr lang="en-IN" sz="1800" b="1" dirty="0">
                <a:effectLst/>
                <a:latin typeface="Times New Roman" panose="02020603050405020304" pitchFamily="18" charset="0"/>
                <a:ea typeface="Calibri" panose="020F0502020204030204" pitchFamily="34" charset="0"/>
              </a:rPr>
              <a:t>2 Class Sentiment Model- Results</a:t>
            </a:r>
            <a:endParaRPr lang="en-US" sz="1800" dirty="0">
              <a:effectLst/>
              <a:latin typeface="Times New Roman" panose="02020603050405020304" pitchFamily="18" charset="0"/>
              <a:ea typeface="Times New Roman" panose="02020603050405020304" pitchFamily="18" charset="0"/>
            </a:endParaRPr>
          </a:p>
          <a:p>
            <a:pPr marL="457200" marR="0" algn="just">
              <a:lnSpc>
                <a:spcPct val="115000"/>
              </a:lnSpc>
              <a:spcBef>
                <a:spcPts val="0"/>
              </a:spcBef>
              <a:spcAft>
                <a:spcPts val="0"/>
              </a:spcAft>
            </a:pPr>
            <a:r>
              <a:rPr lang="en-IN" dirty="0">
                <a:latin typeface="Times New Roman" panose="02020603050405020304" pitchFamily="18" charset="0"/>
              </a:rPr>
              <a:t>SVM - Bag of Words (</a:t>
            </a:r>
            <a:r>
              <a:rPr lang="en-IN" dirty="0" err="1">
                <a:latin typeface="Times New Roman" panose="02020603050405020304" pitchFamily="18" charset="0"/>
              </a:rPr>
              <a:t>BoW</a:t>
            </a:r>
            <a:r>
              <a:rPr lang="en-IN" dirty="0">
                <a:latin typeface="Times New Roman" panose="02020603050405020304" pitchFamily="18" charset="0"/>
              </a:rPr>
              <a:t>) using TFIDF, with 80 train and 20 test Split for the 2-class sentiment has given higher accuracy of 95%. </a:t>
            </a:r>
            <a:endParaRPr lang="en-US" dirty="0">
              <a:latin typeface="Times New Roman" panose="02020603050405020304" pitchFamily="18" charset="0"/>
            </a:endParaRPr>
          </a:p>
          <a:p>
            <a:pPr marL="457200" marR="0" algn="just">
              <a:lnSpc>
                <a:spcPct val="115000"/>
              </a:lnSpc>
              <a:spcBef>
                <a:spcPts val="0"/>
              </a:spcBef>
              <a:spcAft>
                <a:spcPts val="0"/>
              </a:spcAft>
            </a:pPr>
            <a:r>
              <a:rPr lang="en-IN" dirty="0">
                <a:latin typeface="Times New Roman" panose="02020603050405020304" pitchFamily="18" charset="0"/>
              </a:rPr>
              <a:t> This model is good as it has the precision of identifying the Negative 92% with the recall of 95%. </a:t>
            </a:r>
            <a:endParaRPr lang="en-US" dirty="0">
              <a:latin typeface="Times New Roman" panose="02020603050405020304" pitchFamily="18" charset="0"/>
            </a:endParaRPr>
          </a:p>
          <a:p>
            <a:pPr marL="457200" marR="0" algn="just">
              <a:lnSpc>
                <a:spcPct val="115000"/>
              </a:lnSpc>
              <a:spcBef>
                <a:spcPts val="0"/>
              </a:spcBef>
              <a:spcAft>
                <a:spcPts val="0"/>
              </a:spcAft>
            </a:pPr>
            <a:r>
              <a:rPr lang="en-IN" dirty="0">
                <a:latin typeface="Times New Roman" panose="02020603050405020304" pitchFamily="18" charset="0"/>
              </a:rPr>
              <a:t> For the Not negative it has a precision of 97% and recall of 94%.</a:t>
            </a:r>
            <a:endParaRPr lang="en-US" dirty="0">
              <a:latin typeface="Times New Roman" panose="02020603050405020304" pitchFamily="18" charset="0"/>
            </a:endParaRPr>
          </a:p>
          <a:p>
            <a:pPr marL="457200" marR="0" algn="just">
              <a:lnSpc>
                <a:spcPct val="115000"/>
              </a:lnSpc>
              <a:spcBef>
                <a:spcPts val="0"/>
              </a:spcBef>
              <a:spcAft>
                <a:spcPts val="0"/>
              </a:spcAft>
            </a:pPr>
            <a:r>
              <a:rPr lang="en-IN" dirty="0">
                <a:latin typeface="Times New Roman" panose="02020603050405020304" pitchFamily="18" charset="0"/>
              </a:rPr>
              <a:t> As precision and recall are more than 92 % for both sentiments, the F1 score is also good.</a:t>
            </a:r>
            <a:endParaRPr lang="en-US" dirty="0">
              <a:latin typeface="Times New Roman" panose="02020603050405020304" pitchFamily="18" charset="0"/>
            </a:endParaRPr>
          </a:p>
          <a:p>
            <a:pPr marL="342900" marR="0" lvl="0" indent="-342900" algn="just">
              <a:lnSpc>
                <a:spcPct val="115000"/>
              </a:lnSpc>
              <a:spcBef>
                <a:spcPts val="1600"/>
              </a:spcBef>
              <a:spcAft>
                <a:spcPts val="0"/>
              </a:spcAft>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rPr>
              <a:t>5 Class Sentiment Model- Results</a:t>
            </a:r>
            <a:endParaRPr lang="en-US" sz="1800" dirty="0">
              <a:effectLst/>
              <a:latin typeface="Times New Roman" panose="02020603050405020304" pitchFamily="18" charset="0"/>
              <a:ea typeface="Times New Roman" panose="02020603050405020304" pitchFamily="18" charset="0"/>
            </a:endParaRPr>
          </a:p>
          <a:p>
            <a:pPr lvl="1" algn="just">
              <a:lnSpc>
                <a:spcPct val="115000"/>
              </a:lnSpc>
            </a:pPr>
            <a:r>
              <a:rPr lang="en-IN" dirty="0">
                <a:latin typeface="Times New Roman" panose="02020603050405020304" pitchFamily="18" charset="0"/>
              </a:rPr>
              <a:t>SVM - Bag of Words (</a:t>
            </a:r>
            <a:r>
              <a:rPr lang="en-IN" dirty="0" err="1">
                <a:latin typeface="Times New Roman" panose="02020603050405020304" pitchFamily="18" charset="0"/>
              </a:rPr>
              <a:t>BoW</a:t>
            </a:r>
            <a:r>
              <a:rPr lang="en-IN" dirty="0">
                <a:latin typeface="Times New Roman" panose="02020603050405020304" pitchFamily="18" charset="0"/>
              </a:rPr>
              <a:t>) using Count Vectorizer, with 80 train and 20 test Split for the 5-class sentiment has given higher accuracy of 74%.</a:t>
            </a:r>
            <a:endParaRPr lang="en-US" dirty="0">
              <a:latin typeface="Times New Roman" panose="02020603050405020304" pitchFamily="18" charset="0"/>
            </a:endParaRPr>
          </a:p>
          <a:p>
            <a:pPr marL="457200" algn="just">
              <a:lnSpc>
                <a:spcPct val="115000"/>
              </a:lnSpc>
            </a:pPr>
            <a:r>
              <a:rPr lang="en-IN" dirty="0">
                <a:latin typeface="Times New Roman" panose="02020603050405020304" pitchFamily="18" charset="0"/>
              </a:rPr>
              <a:t> This model is good as it has the precision of &gt;66% in identifying the Negative sentiments Complaint and negative only with recall &gt;61%. </a:t>
            </a:r>
            <a:endParaRPr lang="en-US" dirty="0">
              <a:latin typeface="Times New Roman" panose="02020603050405020304" pitchFamily="18" charset="0"/>
            </a:endParaRPr>
          </a:p>
          <a:p>
            <a:pPr marL="457200" algn="just">
              <a:lnSpc>
                <a:spcPct val="115000"/>
              </a:lnSpc>
            </a:pPr>
            <a:r>
              <a:rPr lang="en-IN" dirty="0">
                <a:latin typeface="Times New Roman" panose="02020603050405020304" pitchFamily="18" charset="0"/>
              </a:rPr>
              <a:t> For the Not negative it has the precision of &gt;62% in identifying Positive sentiments- Praise and Positive only. and recall of 90% for Positive only and 43% for Praise.</a:t>
            </a: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F043998F-0951-4DBD-B2F3-9097BF771D79}"/>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1488769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377193"/>
            <a:ext cx="11818652" cy="385362"/>
          </a:xfrm>
          <a:prstGeom prst="rect">
            <a:avLst/>
          </a:prstGeom>
          <a:noFill/>
        </p:spPr>
        <p:txBody>
          <a:bodyPr wrap="square">
            <a:spAutoFit/>
          </a:bodyPr>
          <a:lstStyle/>
          <a:p>
            <a:pPr algn="just">
              <a:lnSpc>
                <a:spcPct val="115000"/>
              </a:lnSpc>
            </a:pPr>
            <a:r>
              <a:rPr lang="en-US" sz="1800" b="1" dirty="0">
                <a:effectLst/>
                <a:latin typeface="Times New Roman" panose="02020603050405020304" pitchFamily="18" charset="0"/>
                <a:ea typeface="Calibri" panose="020F0502020204030204" pitchFamily="34" charset="0"/>
              </a:rPr>
              <a:t>Strength:</a:t>
            </a:r>
            <a:endParaRPr lang="en-US"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9C85234-78E7-4054-A2BC-39D3DD4AC423}"/>
              </a:ext>
            </a:extLst>
          </p:cNvPr>
          <p:cNvSpPr txBox="1"/>
          <p:nvPr/>
        </p:nvSpPr>
        <p:spPr>
          <a:xfrm>
            <a:off x="455726" y="1762555"/>
            <a:ext cx="11312941" cy="4413131"/>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The brand has been able to improve its performance in Not Negative 54 % in 2015 increased to 70% in 2021.whereas for negative it has decreased 46% in 2015 to 30% in 2021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The brand has been able to reduce its Negative scores by 54 % in 2015 increased to 70% in 2021.</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The brand has been able to increase its praise from 12 % in 2015 to 20% in 2021.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The brand has been able to reduce its complaints from 25% in 2015 to 17% in 2021.</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2021 not negative reviews average of words count is around 10 and the average text length is 53. Customers are writing less as they are happy.</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Over the past 7 years, the customers are writing very few words  to express their feeling having “Praise” in the year 2021 is 20.</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Praise average length of reviews is reducing over the past years for 2021 with 105.</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160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For the “Praise” there are 4 areas in which the brand has performed well in features App/ Web good 87%, Speed of delivery 32% and Delivery of service good 47%.  </a:t>
            </a:r>
            <a:endParaRPr lang="en-US" sz="1800" dirty="0">
              <a:effectLst/>
              <a:latin typeface="Times New Roman" panose="02020603050405020304" pitchFamily="18" charset="0"/>
              <a:ea typeface="Times New Roman" panose="02020603050405020304" pitchFamily="18" charset="0"/>
            </a:endParaRPr>
          </a:p>
          <a:p>
            <a:pPr marR="0" lvl="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01141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377193"/>
            <a:ext cx="11818652" cy="385362"/>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Weakness:</a:t>
            </a:r>
            <a:endParaRPr lang="en-US"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9C85234-78E7-4054-A2BC-39D3DD4AC423}"/>
              </a:ext>
            </a:extLst>
          </p:cNvPr>
          <p:cNvSpPr txBox="1"/>
          <p:nvPr/>
        </p:nvSpPr>
        <p:spPr>
          <a:xfrm>
            <a:off x="455726" y="1762555"/>
            <a:ext cx="11431475" cy="3252301"/>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The brand needs to work towards reducing negative scores, an average Negative 30% minimum is scored every year(past 7 years) in spite of being in the industry for more than 10 years this needs to be brought to 10% as bad customers experience will affect the brand growth.</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Overall Complaints 22% and Negative only 20% combined 42 % shows that the company has to work towards improving its customer’s experience.</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2021 negative average of words count is around 23 and the average text length is 123. Customers are writing more words to explain the problems that need to be addressed.</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Over the past 7 years, the customers are writing more words to express their feeling having “complaint” in the year 2021 is 31.</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Complaint average length of reviews is increasing over the past years for 2021 with 165.</a:t>
            </a:r>
            <a:endParaRPr lang="en-US"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E8612D05-E9C3-4DAF-94A1-97F4797F4825}"/>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619564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377193"/>
            <a:ext cx="11818652" cy="385362"/>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Opportunity:</a:t>
            </a:r>
            <a:endParaRPr lang="en-US"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9C85234-78E7-4054-A2BC-39D3DD4AC423}"/>
              </a:ext>
            </a:extLst>
          </p:cNvPr>
          <p:cNvSpPr txBox="1"/>
          <p:nvPr/>
        </p:nvSpPr>
        <p:spPr>
          <a:xfrm>
            <a:off x="455726" y="1762555"/>
            <a:ext cx="11431475" cy="3252301"/>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The category penetration is currently around 5 to 15%, which shows the brand has huge potential to tap into this market and gain more market currently 75%.</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Push from the government for Digital payments and Covid restrictions is a good opportunity for the brand to increase its share.</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For the complaints App/ Web Issues has got improved from earlier 76% to 40% and for promotional offers from 45% to 9%. Brand should focus on reducing the scores and improving the service.</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For the “praise” there are 3 if the score is improved it will help in getting more praise. Promotion/ offers good 26%, Easy to use 17% and Multiple Brands to choose good 13% It is positively contributing to praises but it has well reduced for the past 7 Years. </a:t>
            </a:r>
          </a:p>
          <a:p>
            <a:pPr marL="342900" marR="0" lvl="0" indent="-342900" algn="just">
              <a:lnSpc>
                <a:spcPct val="115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India with a population of more than 130 crores and we have only 5 to 15 % penetration has a huge potential. </a:t>
            </a:r>
            <a:endParaRPr lang="en-US"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8E2C42E-648C-4E7C-B015-325954F4F1FF}"/>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1845453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Insights</a:t>
            </a:r>
          </a:p>
        </p:txBody>
      </p:sp>
      <p:sp>
        <p:nvSpPr>
          <p:cNvPr id="6" name="TextBox 5">
            <a:extLst>
              <a:ext uri="{FF2B5EF4-FFF2-40B4-BE49-F238E27FC236}">
                <a16:creationId xmlns:a16="http://schemas.microsoft.com/office/drawing/2014/main" id="{E06E67EA-03CF-4A51-8C02-3D1469ED8CE0}"/>
              </a:ext>
            </a:extLst>
          </p:cNvPr>
          <p:cNvSpPr txBox="1"/>
          <p:nvPr/>
        </p:nvSpPr>
        <p:spPr>
          <a:xfrm>
            <a:off x="455726" y="1377193"/>
            <a:ext cx="11818652" cy="385362"/>
          </a:xfrm>
          <a:prstGeom prst="rect">
            <a:avLst/>
          </a:prstGeom>
          <a:noFill/>
        </p:spPr>
        <p:txBody>
          <a:bodyPr wrap="square">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Threat:</a:t>
            </a:r>
            <a:endParaRPr lang="en-US"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9C85234-78E7-4054-A2BC-39D3DD4AC423}"/>
              </a:ext>
            </a:extLst>
          </p:cNvPr>
          <p:cNvSpPr txBox="1"/>
          <p:nvPr/>
        </p:nvSpPr>
        <p:spPr>
          <a:xfrm>
            <a:off x="455726" y="1762555"/>
            <a:ext cx="11818652" cy="3782061"/>
          </a:xfrm>
          <a:prstGeom prst="rect">
            <a:avLst/>
          </a:prstGeom>
          <a:noFill/>
        </p:spPr>
        <p:txBody>
          <a:bodyPr wrap="square">
            <a:spAutoFit/>
          </a:bodyPr>
          <a:lstStyle/>
          <a:p>
            <a:pPr marL="342900" marR="0" lvl="0" indent="-342900">
              <a:lnSpc>
                <a:spcPct val="150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For the complaints, there are 4 areas on which the brand has to work on improving Delivery of service not good 79%, Not Trusting the Brand 56% and Customer Support not good 54% which has increased for the past 7 years.</a:t>
            </a:r>
          </a:p>
          <a:p>
            <a:pPr marL="342900" marR="0" lvl="0" indent="-342900">
              <a:lnSpc>
                <a:spcPct val="150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There are more than 9 Brands (combined share of 25%) in the gift card industry in India. Which results in huge competition.</a:t>
            </a:r>
          </a:p>
          <a:p>
            <a:pPr marL="342900" marR="0" lvl="0" indent="-342900">
              <a:lnSpc>
                <a:spcPct val="150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Customers tend to get attracted when more promotional offers/cashback/discount is issued by other Gift card companies. Customers might shift to competitors.</a:t>
            </a:r>
          </a:p>
          <a:p>
            <a:pPr marL="342900" marR="0" lvl="0" indent="-342900">
              <a:lnSpc>
                <a:spcPct val="150000"/>
              </a:lnSpc>
              <a:spcBef>
                <a:spcPts val="0"/>
              </a:spcBef>
              <a:spcAft>
                <a:spcPts val="0"/>
              </a:spcAft>
              <a:buFont typeface="+mj-lt"/>
              <a:buAutoNum type="arabicPeriod"/>
            </a:pPr>
            <a:r>
              <a:rPr lang="en-IN" sz="1800" dirty="0">
                <a:effectLst/>
                <a:latin typeface="Times New Roman" panose="02020603050405020304" pitchFamily="18" charset="0"/>
                <a:ea typeface="Calibri" panose="020F0502020204030204" pitchFamily="34" charset="0"/>
              </a:rPr>
              <a:t>Any new technological advancements might impact the growth of the company. Example: E </a:t>
            </a:r>
            <a:r>
              <a:rPr lang="en-IN" sz="1800" dirty="0" err="1">
                <a:effectLst/>
                <a:latin typeface="Times New Roman" panose="02020603050405020304" pitchFamily="18" charset="0"/>
                <a:ea typeface="Calibri" panose="020F0502020204030204" pitchFamily="34" charset="0"/>
              </a:rPr>
              <a:t>Rupi</a:t>
            </a:r>
            <a:r>
              <a:rPr lang="en-IN" sz="1800" dirty="0">
                <a:effectLst/>
                <a:latin typeface="Times New Roman" panose="02020603050405020304" pitchFamily="18" charset="0"/>
                <a:ea typeface="Calibri" panose="020F0502020204030204" pitchFamily="34" charset="0"/>
              </a:rPr>
              <a:t> was introduced by the government to India in order to reach the end-users government benefits and the money given can be redeemed only with the authorized Merchant sellers only. </a:t>
            </a:r>
            <a:endParaRPr lang="en-US"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8E2C42E-648C-4E7C-B015-325954F4F1FF}"/>
              </a:ext>
            </a:extLst>
          </p:cNvPr>
          <p:cNvSpPr txBox="1"/>
          <p:nvPr/>
        </p:nvSpPr>
        <p:spPr>
          <a:xfrm>
            <a:off x="5964072" y="1146411"/>
            <a:ext cx="5923129" cy="338554"/>
          </a:xfrm>
          <a:prstGeom prst="rect">
            <a:avLst/>
          </a:prstGeom>
          <a:noFill/>
        </p:spPr>
        <p:txBody>
          <a:bodyPr wrap="square" rtlCol="0">
            <a:spAutoFit/>
          </a:bodyPr>
          <a:lstStyle/>
          <a:p>
            <a:pPr algn="r"/>
            <a:r>
              <a:rPr lang="en-US" sz="1600" dirty="0"/>
              <a:t>Outcome | SWOT analysis  </a:t>
            </a:r>
          </a:p>
        </p:txBody>
      </p:sp>
    </p:spTree>
    <p:extLst>
      <p:ext uri="{BB962C8B-B14F-4D97-AF65-F5344CB8AC3E}">
        <p14:creationId xmlns:p14="http://schemas.microsoft.com/office/powerpoint/2010/main" val="647423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sp>
        <p:nvSpPr>
          <p:cNvPr id="5" name="TextBox 4">
            <a:extLst>
              <a:ext uri="{FF2B5EF4-FFF2-40B4-BE49-F238E27FC236}">
                <a16:creationId xmlns:a16="http://schemas.microsoft.com/office/drawing/2014/main" id="{E0CF87A4-CFE6-4FD1-8FA9-EB0E52B62A71}"/>
              </a:ext>
            </a:extLst>
          </p:cNvPr>
          <p:cNvSpPr txBox="1"/>
          <p:nvPr/>
        </p:nvSpPr>
        <p:spPr>
          <a:xfrm>
            <a:off x="178959" y="1401079"/>
            <a:ext cx="11650576" cy="4247317"/>
          </a:xfrm>
          <a:prstGeom prst="rect">
            <a:avLst/>
          </a:prstGeom>
          <a:noFill/>
        </p:spPr>
        <p:txBody>
          <a:bodyPr wrap="square" rtlCol="0">
            <a:spAutoFit/>
          </a:bodyPr>
          <a:lstStyle/>
          <a:p>
            <a:pPr>
              <a:spcBef>
                <a:spcPts val="0"/>
              </a:spcBef>
              <a:spcAft>
                <a:spcPts val="0"/>
              </a:spcAft>
            </a:pPr>
            <a:r>
              <a:rPr lang="en-IN" dirty="0">
                <a:latin typeface="Times New Roman" panose="02020603050405020304" pitchFamily="18" charset="0"/>
              </a:rPr>
              <a:t>Conclusion.</a:t>
            </a:r>
          </a:p>
          <a:p>
            <a:pPr>
              <a:spcBef>
                <a:spcPts val="0"/>
              </a:spcBef>
              <a:spcAft>
                <a:spcPts val="0"/>
              </a:spcAft>
            </a:pPr>
            <a:r>
              <a:rPr lang="en-IN" b="1" dirty="0">
                <a:latin typeface="Times New Roman" panose="02020603050405020304" pitchFamily="18" charset="0"/>
              </a:rPr>
              <a:t>Why Woohoo Gift cards are studied.</a:t>
            </a:r>
          </a:p>
          <a:p>
            <a:pPr>
              <a:spcBef>
                <a:spcPts val="0"/>
              </a:spcBef>
              <a:spcAft>
                <a:spcPts val="0"/>
              </a:spcAft>
            </a:pPr>
            <a:r>
              <a:rPr lang="en-IN" dirty="0">
                <a:latin typeface="Times New Roman" panose="02020603050405020304" pitchFamily="18" charset="0"/>
              </a:rPr>
              <a:t> The scope of the study is to use the Woohoo google reviews to do Text analysis and understand the Customer sentiment complaints and praises. The gift card industry is growing slowly in India.</a:t>
            </a:r>
          </a:p>
          <a:p>
            <a:pPr>
              <a:spcBef>
                <a:spcPts val="0"/>
              </a:spcBef>
              <a:spcAft>
                <a:spcPts val="0"/>
              </a:spcAft>
            </a:pPr>
            <a:r>
              <a:rPr lang="en-IN" b="1" dirty="0">
                <a:latin typeface="Times New Roman" panose="02020603050405020304" pitchFamily="18" charset="0"/>
              </a:rPr>
              <a:t> Problem Statement.</a:t>
            </a:r>
          </a:p>
          <a:p>
            <a:pPr>
              <a:spcBef>
                <a:spcPts val="0"/>
              </a:spcBef>
              <a:spcAft>
                <a:spcPts val="0"/>
              </a:spcAft>
            </a:pPr>
            <a:r>
              <a:rPr lang="en-IN" dirty="0">
                <a:latin typeface="Times New Roman" panose="02020603050405020304" pitchFamily="18" charset="0"/>
              </a:rPr>
              <a:t>Increase the penetration to 25% by analysing the customer complaints and Praises using the Google reviews given by customers for the past 7 years. </a:t>
            </a:r>
          </a:p>
          <a:p>
            <a:pPr>
              <a:spcBef>
                <a:spcPts val="0"/>
              </a:spcBef>
              <a:spcAft>
                <a:spcPts val="0"/>
              </a:spcAft>
            </a:pPr>
            <a:r>
              <a:rPr lang="en-IN" dirty="0">
                <a:latin typeface="Times New Roman" panose="02020603050405020304" pitchFamily="18" charset="0"/>
              </a:rPr>
              <a:t> </a:t>
            </a:r>
            <a:r>
              <a:rPr lang="en-IN" b="1" dirty="0">
                <a:latin typeface="Times New Roman" panose="02020603050405020304" pitchFamily="18" charset="0"/>
              </a:rPr>
              <a:t>Approach - Results</a:t>
            </a:r>
          </a:p>
          <a:p>
            <a:pPr marL="285750" indent="-285750">
              <a:spcBef>
                <a:spcPts val="0"/>
              </a:spcBef>
              <a:spcAft>
                <a:spcPts val="0"/>
              </a:spcAft>
              <a:buFont typeface="Arial" panose="020B0604020202020204" pitchFamily="34" charset="0"/>
              <a:buChar char="•"/>
            </a:pPr>
            <a:r>
              <a:rPr lang="en-IN" dirty="0">
                <a:latin typeface="Times New Roman" panose="02020603050405020304" pitchFamily="18" charset="0"/>
              </a:rPr>
              <a:t>Analysing of the Sentiments using reviews available in Google and </a:t>
            </a:r>
            <a:r>
              <a:rPr lang="en-IN" dirty="0" err="1">
                <a:latin typeface="Times New Roman" panose="02020603050405020304" pitchFamily="18" charset="0"/>
              </a:rPr>
              <a:t>analyze</a:t>
            </a:r>
            <a:r>
              <a:rPr lang="en-IN" dirty="0">
                <a:latin typeface="Times New Roman" panose="02020603050405020304" pitchFamily="18" charset="0"/>
              </a:rPr>
              <a:t> the trends for 2 classes and 5 classes. Praise sentiment is increasing.</a:t>
            </a:r>
          </a:p>
          <a:p>
            <a:pPr marL="285750" indent="-285750">
              <a:spcBef>
                <a:spcPts val="0"/>
              </a:spcBef>
              <a:spcAft>
                <a:spcPts val="0"/>
              </a:spcAft>
              <a:buFont typeface="Arial" panose="020B0604020202020204" pitchFamily="34" charset="0"/>
              <a:buChar char="•"/>
            </a:pPr>
            <a:r>
              <a:rPr lang="en-IN" dirty="0">
                <a:latin typeface="Times New Roman" panose="02020603050405020304" pitchFamily="18" charset="0"/>
              </a:rPr>
              <a:t>Data pre-processing is done and conduct experiment in </a:t>
            </a:r>
            <a:r>
              <a:rPr lang="en-IN" dirty="0" err="1">
                <a:latin typeface="Times New Roman" panose="02020603050405020304" pitchFamily="18" charset="0"/>
              </a:rPr>
              <a:t>analyzing</a:t>
            </a:r>
            <a:r>
              <a:rPr lang="en-IN" dirty="0">
                <a:latin typeface="Times New Roman" panose="02020603050405020304" pitchFamily="18" charset="0"/>
              </a:rPr>
              <a:t> the 3 lexicons </a:t>
            </a:r>
            <a:r>
              <a:rPr lang="en-IN" dirty="0" err="1">
                <a:latin typeface="Times New Roman" panose="02020603050405020304" pitchFamily="18" charset="0"/>
              </a:rPr>
              <a:t>Affin</a:t>
            </a:r>
            <a:r>
              <a:rPr lang="en-IN" dirty="0">
                <a:latin typeface="Times New Roman" panose="02020603050405020304" pitchFamily="18" charset="0"/>
              </a:rPr>
              <a:t>, NRC, and Vader.  NRC Lexicon is providing better results.</a:t>
            </a:r>
          </a:p>
          <a:p>
            <a:pPr marL="285750" indent="-285750">
              <a:spcBef>
                <a:spcPts val="0"/>
              </a:spcBef>
              <a:spcAft>
                <a:spcPts val="0"/>
              </a:spcAft>
              <a:buFont typeface="Arial" panose="020B0604020202020204" pitchFamily="34" charset="0"/>
              <a:buChar char="•"/>
            </a:pPr>
            <a:r>
              <a:rPr lang="en-IN" dirty="0">
                <a:latin typeface="Times New Roman" panose="02020603050405020304" pitchFamily="18" charset="0"/>
              </a:rPr>
              <a:t>Conducted the experiment using the Naive Bayesian and SVM Model to predict the sentiment outcomes - for 2 class SVM model accuracy of 95% and 5 class SVM model accuracy of 74%.</a:t>
            </a:r>
          </a:p>
          <a:p>
            <a:pPr marL="285750" indent="-285750">
              <a:spcBef>
                <a:spcPts val="0"/>
              </a:spcBef>
              <a:spcAft>
                <a:spcPts val="0"/>
              </a:spcAft>
              <a:buFont typeface="Arial" panose="020B0604020202020204" pitchFamily="34" charset="0"/>
              <a:buChar char="•"/>
            </a:pPr>
            <a:r>
              <a:rPr lang="en-IN" dirty="0">
                <a:latin typeface="Times New Roman" panose="02020603050405020304" pitchFamily="18" charset="0"/>
              </a:rPr>
              <a:t>Analysing the Words count and text length - Customers write more for Negative reviews, compared to Not negative. </a:t>
            </a:r>
            <a:endParaRPr lang="en-US" sz="1600" dirty="0"/>
          </a:p>
        </p:txBody>
      </p:sp>
    </p:spTree>
    <p:extLst>
      <p:ext uri="{BB962C8B-B14F-4D97-AF65-F5344CB8AC3E}">
        <p14:creationId xmlns:p14="http://schemas.microsoft.com/office/powerpoint/2010/main" val="2173553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sp>
        <p:nvSpPr>
          <p:cNvPr id="5" name="TextBox 4">
            <a:extLst>
              <a:ext uri="{FF2B5EF4-FFF2-40B4-BE49-F238E27FC236}">
                <a16:creationId xmlns:a16="http://schemas.microsoft.com/office/drawing/2014/main" id="{E0CF87A4-CFE6-4FD1-8FA9-EB0E52B62A71}"/>
              </a:ext>
            </a:extLst>
          </p:cNvPr>
          <p:cNvSpPr txBox="1"/>
          <p:nvPr/>
        </p:nvSpPr>
        <p:spPr>
          <a:xfrm>
            <a:off x="178959" y="1401079"/>
            <a:ext cx="11650576" cy="4618187"/>
          </a:xfrm>
          <a:prstGeom prst="rect">
            <a:avLst/>
          </a:prstGeom>
          <a:noFill/>
        </p:spPr>
        <p:txBody>
          <a:bodyPr wrap="square" rtlCol="0">
            <a:spAutoFit/>
          </a:bodyPr>
          <a:lstStyle/>
          <a:p>
            <a:pPr marL="0" marR="0" algn="just">
              <a:lnSpc>
                <a:spcPct val="115000"/>
              </a:lnSpc>
              <a:spcBef>
                <a:spcPts val="0"/>
              </a:spcBef>
              <a:spcAft>
                <a:spcPts val="0"/>
              </a:spcAft>
            </a:pPr>
            <a:r>
              <a:rPr lang="en-IN" b="1" dirty="0">
                <a:solidFill>
                  <a:srgbClr val="0E101A"/>
                </a:solidFill>
                <a:effectLst/>
              </a:rPr>
              <a:t>Recommendation based on the above findings.</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 </a:t>
            </a:r>
            <a:r>
              <a:rPr lang="en-IN" dirty="0">
                <a:latin typeface="Times New Roman" panose="02020603050405020304" pitchFamily="18" charset="0"/>
              </a:rPr>
              <a:t>The brand has to work on improving in 4 areas</a:t>
            </a:r>
          </a:p>
          <a:p>
            <a:pPr marL="342900" indent="-342900">
              <a:spcBef>
                <a:spcPts val="0"/>
              </a:spcBef>
              <a:spcAft>
                <a:spcPts val="0"/>
              </a:spcAft>
              <a:buFont typeface="+mj-lt"/>
              <a:buAutoNum type="arabicPeriod"/>
            </a:pPr>
            <a:r>
              <a:rPr lang="en-IN" dirty="0">
                <a:latin typeface="Times New Roman" panose="02020603050405020304" pitchFamily="18" charset="0"/>
              </a:rPr>
              <a:t>Delivery of service needs to be improved, better user interface and highlighting the T&amp;C before purchase.</a:t>
            </a:r>
          </a:p>
          <a:p>
            <a:pPr marL="342900" indent="-342900">
              <a:spcBef>
                <a:spcPts val="0"/>
              </a:spcBef>
              <a:spcAft>
                <a:spcPts val="0"/>
              </a:spcAft>
              <a:buFont typeface="+mj-lt"/>
              <a:buAutoNum type="arabicPeriod"/>
            </a:pPr>
            <a:r>
              <a:rPr lang="en-IN" dirty="0">
                <a:latin typeface="Times New Roman" panose="02020603050405020304" pitchFamily="18" charset="0"/>
              </a:rPr>
              <a:t>Work towards improving brand trust.</a:t>
            </a:r>
          </a:p>
          <a:p>
            <a:pPr marL="342900" indent="-342900">
              <a:spcBef>
                <a:spcPts val="0"/>
              </a:spcBef>
              <a:spcAft>
                <a:spcPts val="0"/>
              </a:spcAft>
              <a:buFont typeface="+mj-lt"/>
              <a:buAutoNum type="arabicPeriod"/>
            </a:pPr>
            <a:r>
              <a:rPr lang="en-IN" dirty="0">
                <a:latin typeface="Times New Roman" panose="02020603050405020304" pitchFamily="18" charset="0"/>
              </a:rPr>
              <a:t>Customer Support should be quick in responding to the queries and taking them to closure.</a:t>
            </a:r>
          </a:p>
          <a:p>
            <a:pPr marL="342900" indent="-342900">
              <a:spcBef>
                <a:spcPts val="0"/>
              </a:spcBef>
              <a:spcAft>
                <a:spcPts val="0"/>
              </a:spcAft>
              <a:buFont typeface="+mj-lt"/>
              <a:buAutoNum type="arabicPeriod"/>
            </a:pPr>
            <a:r>
              <a:rPr lang="en-IN" dirty="0">
                <a:latin typeface="Times New Roman" panose="02020603050405020304" pitchFamily="18" charset="0"/>
              </a:rPr>
              <a:t>Better handling of payment gateway to avoid payment failures and money getting deducted but not reflecting in account needs to be addressed. </a:t>
            </a:r>
          </a:p>
          <a:p>
            <a:pPr>
              <a:spcBef>
                <a:spcPts val="0"/>
              </a:spcBef>
              <a:spcAft>
                <a:spcPts val="0"/>
              </a:spcAft>
            </a:pPr>
            <a:r>
              <a:rPr lang="en-IN" dirty="0">
                <a:solidFill>
                  <a:srgbClr val="0E101A"/>
                </a:solidFill>
                <a:effectLst/>
              </a:rPr>
              <a:t> </a:t>
            </a:r>
          </a:p>
          <a:p>
            <a:pPr>
              <a:spcBef>
                <a:spcPts val="0"/>
              </a:spcBef>
              <a:spcAft>
                <a:spcPts val="0"/>
              </a:spcAft>
            </a:pPr>
            <a:r>
              <a:rPr lang="en-IN" b="1" dirty="0">
                <a:solidFill>
                  <a:srgbClr val="0E101A"/>
                </a:solidFill>
                <a:effectLst/>
              </a:rPr>
              <a:t>Summary</a:t>
            </a:r>
            <a:endParaRPr lang="en-IN" dirty="0">
              <a:solidFill>
                <a:srgbClr val="0E101A"/>
              </a:solidFill>
              <a:effectLst/>
            </a:endParaRPr>
          </a:p>
          <a:p>
            <a:r>
              <a:rPr lang="en-IN" dirty="0">
                <a:solidFill>
                  <a:srgbClr val="0E101A"/>
                </a:solidFill>
                <a:effectLst/>
              </a:rPr>
              <a:t> </a:t>
            </a:r>
            <a:endParaRPr lang="en-IN" dirty="0">
              <a:latin typeface="Times New Roman" panose="02020603050405020304" pitchFamily="18" charset="0"/>
            </a:endParaRPr>
          </a:p>
          <a:p>
            <a:r>
              <a:rPr lang="en-IN" dirty="0">
                <a:latin typeface="Times New Roman" panose="02020603050405020304" pitchFamily="18" charset="0"/>
              </a:rPr>
              <a:t>Overall, the Brand has made a significant improvement in improving the sentiments scores for the past 7 years from 2015 to 2021. 70% of the customers are happy with the Brand, it has to focus on 30% of the unsatisfied customers. Under the Sentiments Praise stands significantly high with 82% of customers feeling the app/web application is good. </a:t>
            </a:r>
          </a:p>
          <a:p>
            <a:r>
              <a:rPr lang="en-IN" dirty="0">
                <a:latin typeface="Times New Roman" panose="02020603050405020304" pitchFamily="18" charset="0"/>
              </a:rPr>
              <a:t>Complaint – scored around 63% is due to App/ Web Issues, Delivery of service not good and Not Trusting the Brand. </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endParaRPr lang="en-US" sz="1600" dirty="0"/>
          </a:p>
        </p:txBody>
      </p:sp>
    </p:spTree>
    <p:extLst>
      <p:ext uri="{BB962C8B-B14F-4D97-AF65-F5344CB8AC3E}">
        <p14:creationId xmlns:p14="http://schemas.microsoft.com/office/powerpoint/2010/main" val="130097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sp>
        <p:nvSpPr>
          <p:cNvPr id="5" name="TextBox 4">
            <a:extLst>
              <a:ext uri="{FF2B5EF4-FFF2-40B4-BE49-F238E27FC236}">
                <a16:creationId xmlns:a16="http://schemas.microsoft.com/office/drawing/2014/main" id="{39F9692C-C257-49BA-B93B-CDB5EF54D8B3}"/>
              </a:ext>
            </a:extLst>
          </p:cNvPr>
          <p:cNvSpPr txBox="1"/>
          <p:nvPr/>
        </p:nvSpPr>
        <p:spPr>
          <a:xfrm>
            <a:off x="362464" y="2113151"/>
            <a:ext cx="10313773" cy="2296654"/>
          </a:xfrm>
          <a:prstGeom prst="rect">
            <a:avLst/>
          </a:prstGeom>
          <a:noFill/>
        </p:spPr>
        <p:txBody>
          <a:bodyPr wrap="square">
            <a:spAutoFit/>
          </a:bodyPr>
          <a:lstStyle/>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Negation handling.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N-grams (unigram, bigram, trigrams).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Noun (</a:t>
            </a:r>
            <a:r>
              <a:rPr lang="en-IN" b="0" i="0" dirty="0">
                <a:solidFill>
                  <a:srgbClr val="202124"/>
                </a:solidFill>
                <a:effectLst/>
                <a:latin typeface="arial" panose="020B0604020202020204" pitchFamily="34" charset="0"/>
              </a:rPr>
              <a:t>is a word that represents a person, a place, or a thing</a:t>
            </a:r>
            <a:r>
              <a:rPr lang="en-US" sz="1800" dirty="0">
                <a:effectLst/>
                <a:latin typeface="Times New Roman" panose="02020603050405020304" pitchFamily="18" charset="0"/>
                <a:ea typeface="Calibri" panose="020F0502020204030204" pitchFamily="34" charset="0"/>
              </a:rPr>
              <a:t>) and Adjective Usage (</a:t>
            </a:r>
            <a:r>
              <a:rPr lang="en-IN" sz="1800" dirty="0">
                <a:effectLst/>
                <a:latin typeface="Times New Roman" panose="02020603050405020304" pitchFamily="18" charset="0"/>
                <a:ea typeface="Calibri" panose="020F0502020204030204" pitchFamily="34" charset="0"/>
              </a:rPr>
              <a:t>is a word you use to describe a person, place, or thing</a:t>
            </a:r>
            <a:r>
              <a:rPr lang="en-US" sz="1800" dirty="0">
                <a:effectLst/>
                <a:latin typeface="Times New Roman" panose="02020603050405020304" pitchFamily="18" charset="0"/>
                <a:ea typeface="Calibri" panose="020F0502020204030204" pitchFamily="34" charset="0"/>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Paste tense analysis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Intensifier Usage</a:t>
            </a: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rPr>
              <a:t>Taking reviews and comments from other social media platforms Facebook and twitter.</a:t>
            </a: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5F9B3ABE-229F-449B-9694-EB72C408F3CD}"/>
              </a:ext>
            </a:extLst>
          </p:cNvPr>
          <p:cNvSpPr txBox="1"/>
          <p:nvPr/>
        </p:nvSpPr>
        <p:spPr>
          <a:xfrm>
            <a:off x="362464" y="1642636"/>
            <a:ext cx="7165076" cy="338554"/>
          </a:xfrm>
          <a:prstGeom prst="rect">
            <a:avLst/>
          </a:prstGeom>
          <a:noFill/>
        </p:spPr>
        <p:txBody>
          <a:bodyPr wrap="square" rtlCol="0">
            <a:spAutoFit/>
          </a:bodyPr>
          <a:lstStyle/>
          <a:p>
            <a:r>
              <a:rPr lang="en-US" sz="1600" dirty="0"/>
              <a:t>Scope for future work</a:t>
            </a:r>
          </a:p>
        </p:txBody>
      </p:sp>
    </p:spTree>
    <p:extLst>
      <p:ext uri="{BB962C8B-B14F-4D97-AF65-F5344CB8AC3E}">
        <p14:creationId xmlns:p14="http://schemas.microsoft.com/office/powerpoint/2010/main" val="200000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66AA28D2-DF27-4DC2-95B9-EB0FF1F9B3CA}"/>
              </a:ext>
            </a:extLst>
          </p:cNvPr>
          <p:cNvSpPr txBox="1"/>
          <p:nvPr/>
        </p:nvSpPr>
        <p:spPr>
          <a:xfrm>
            <a:off x="407773" y="1226523"/>
            <a:ext cx="10700952" cy="5128199"/>
          </a:xfrm>
          <a:prstGeom prst="rect">
            <a:avLst/>
          </a:prstGeom>
          <a:noFill/>
        </p:spPr>
        <p:txBody>
          <a:bodyPr wrap="square">
            <a:spAutoFit/>
          </a:bodyPr>
          <a:lstStyle/>
          <a:p>
            <a:pPr marL="0" marR="0" algn="just">
              <a:lnSpc>
                <a:spcPct val="115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1)</a:t>
            </a:r>
            <a:endParaRPr lang="en-US" sz="12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T</a:t>
            </a:r>
            <a:r>
              <a:rPr lang="en-IN" sz="1200" dirty="0">
                <a:solidFill>
                  <a:srgbClr val="000000"/>
                </a:solidFill>
                <a:effectLst/>
                <a:latin typeface="Times New Roman" panose="02020603050405020304" pitchFamily="18" charset="0"/>
                <a:ea typeface="Calibri" panose="020F0502020204030204" pitchFamily="34" charset="0"/>
              </a:rPr>
              <a:t>itle=Linguistic Understanding of Complaints and Praises in User Reviews, author=Ganesan, Kavita and Zhou, </a:t>
            </a:r>
            <a:r>
              <a:rPr lang="en-IN" sz="1200" dirty="0" err="1">
                <a:solidFill>
                  <a:srgbClr val="000000"/>
                </a:solidFill>
                <a:effectLst/>
                <a:latin typeface="Times New Roman" panose="02020603050405020304" pitchFamily="18" charset="0"/>
                <a:ea typeface="Calibri" panose="020F0502020204030204" pitchFamily="34" charset="0"/>
              </a:rPr>
              <a:t>Guangyu</a:t>
            </a:r>
            <a:r>
              <a:rPr lang="en-IN" sz="1200" dirty="0">
                <a:solidFill>
                  <a:srgbClr val="000000"/>
                </a:solidFill>
                <a:effectLst/>
                <a:latin typeface="Times New Roman" panose="02020603050405020304" pitchFamily="18" charset="0"/>
                <a:ea typeface="Calibri" panose="020F0502020204030204" pitchFamily="34" charset="0"/>
              </a:rPr>
              <a:t>, book title= Proceedings of NAACL-HLT, pages=109--114, year=2016.</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2"/>
              </a:rPr>
              <a:t>https://kavita-ganesan.com/complaints-and-praises/#.YQPVoI4zaHv</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2) </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Title = Lexicon-Based Sentiment Analysis of Teachers’ Evaluation, Author: - </a:t>
            </a:r>
            <a:r>
              <a:rPr lang="en-IN" sz="1200" dirty="0" err="1">
                <a:effectLst/>
                <a:latin typeface="Times New Roman" panose="02020603050405020304" pitchFamily="18" charset="0"/>
                <a:ea typeface="Times New Roman" panose="02020603050405020304" pitchFamily="18" charset="0"/>
              </a:rPr>
              <a:t>Quratulain</a:t>
            </a:r>
            <a:r>
              <a:rPr lang="en-IN" sz="1200" dirty="0">
                <a:effectLst/>
                <a:latin typeface="Times New Roman" panose="02020603050405020304" pitchFamily="18" charset="0"/>
                <a:ea typeface="Times New Roman" panose="02020603050405020304" pitchFamily="18" charset="0"/>
              </a:rPr>
              <a:t> Rajput, Sajjad Haider, and Sayeed Ghani, </a:t>
            </a:r>
            <a:r>
              <a:rPr lang="en-IN" sz="1200" dirty="0" err="1">
                <a:effectLst/>
                <a:latin typeface="Times New Roman" panose="02020603050405020304" pitchFamily="18" charset="0"/>
                <a:ea typeface="Times New Roman" panose="02020603050405020304" pitchFamily="18" charset="0"/>
              </a:rPr>
              <a:t>Hindawi</a:t>
            </a:r>
            <a:r>
              <a:rPr lang="en-IN" sz="1200" dirty="0">
                <a:effectLst/>
                <a:latin typeface="Times New Roman" panose="02020603050405020304" pitchFamily="18" charset="0"/>
                <a:ea typeface="Times New Roman" panose="02020603050405020304" pitchFamily="18" charset="0"/>
              </a:rPr>
              <a:t> Publishing Corporation Applied Computational Intelligence and So, Computing Volume 2016, Article ID 2385429, 12 pages http://dx.doi.org/10.1155/2016/2385429</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3"/>
              </a:rPr>
              <a:t>https://downloads.hindawi.com/journals/acisc/2016/2385429.pdf</a:t>
            </a:r>
            <a:endParaRPr lang="en-IN" sz="1200" u="sng" dirty="0">
              <a:solidFill>
                <a:srgbClr val="0563C1"/>
              </a:solidFill>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 3)</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[Ganesan and Zhai2012] Kavita Ganesan and </a:t>
            </a:r>
            <a:r>
              <a:rPr lang="en-IN" sz="1200" dirty="0" err="1">
                <a:effectLst/>
                <a:latin typeface="Times New Roman" panose="02020603050405020304" pitchFamily="18" charset="0"/>
                <a:ea typeface="Times New Roman" panose="02020603050405020304" pitchFamily="18" charset="0"/>
              </a:rPr>
              <a:t>ChengXiang</a:t>
            </a:r>
            <a:r>
              <a:rPr lang="en-IN" sz="1200" dirty="0">
                <a:effectLst/>
                <a:latin typeface="Times New Roman" panose="02020603050405020304" pitchFamily="18" charset="0"/>
                <a:ea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rPr>
              <a:t>Zhai</a:t>
            </a:r>
            <a:r>
              <a:rPr lang="en-IN" sz="1200" dirty="0">
                <a:effectLst/>
                <a:latin typeface="Times New Roman" panose="02020603050405020304" pitchFamily="18" charset="0"/>
                <a:ea typeface="Times New Roman" panose="02020603050405020304" pitchFamily="18" charset="0"/>
              </a:rPr>
              <a:t>. 2012. Opinion-based entity ranking. Information retrieval, 15(2):116–150.</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4"/>
              </a:rPr>
              <a:t>http://kavita-ganesan.com/wp-content/uploads/2010/03/EntityRank.pdf</a:t>
            </a:r>
            <a:endParaRPr lang="en-US" sz="12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 4)  </a:t>
            </a:r>
            <a:endParaRPr lang="en-US" sz="12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[Kim et al.2011] Hyun </a:t>
            </a:r>
            <a:r>
              <a:rPr lang="en-IN" sz="1200" dirty="0" err="1">
                <a:effectLst/>
                <a:latin typeface="Times New Roman" panose="02020603050405020304" pitchFamily="18" charset="0"/>
                <a:ea typeface="Times New Roman" panose="02020603050405020304" pitchFamily="18" charset="0"/>
              </a:rPr>
              <a:t>Duk</a:t>
            </a:r>
            <a:r>
              <a:rPr lang="en-IN" sz="1200" dirty="0">
                <a:effectLst/>
                <a:latin typeface="Times New Roman" panose="02020603050405020304" pitchFamily="18" charset="0"/>
                <a:ea typeface="Times New Roman" panose="02020603050405020304" pitchFamily="18" charset="0"/>
              </a:rPr>
              <a:t> Kim, Kavita Ganesan, Parikshit </a:t>
            </a:r>
            <a:r>
              <a:rPr lang="en-IN" sz="1200" dirty="0" err="1">
                <a:effectLst/>
                <a:latin typeface="Times New Roman" panose="02020603050405020304" pitchFamily="18" charset="0"/>
                <a:ea typeface="Times New Roman" panose="02020603050405020304" pitchFamily="18" charset="0"/>
              </a:rPr>
              <a:t>Sondhi</a:t>
            </a:r>
            <a:r>
              <a:rPr lang="en-IN" sz="1200" dirty="0">
                <a:effectLst/>
                <a:latin typeface="Times New Roman" panose="02020603050405020304" pitchFamily="18" charset="0"/>
                <a:ea typeface="Times New Roman" panose="02020603050405020304" pitchFamily="18" charset="0"/>
              </a:rPr>
              <a:t>, and </a:t>
            </a:r>
            <a:r>
              <a:rPr lang="en-IN" sz="1200" dirty="0" err="1">
                <a:effectLst/>
                <a:latin typeface="Times New Roman" panose="02020603050405020304" pitchFamily="18" charset="0"/>
                <a:ea typeface="Times New Roman" panose="02020603050405020304" pitchFamily="18" charset="0"/>
              </a:rPr>
              <a:t>ChengXiang</a:t>
            </a:r>
            <a:r>
              <a:rPr lang="en-IN" sz="1200" dirty="0">
                <a:effectLst/>
                <a:latin typeface="Times New Roman" panose="02020603050405020304" pitchFamily="18" charset="0"/>
                <a:ea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rPr>
              <a:t>Zhai</a:t>
            </a:r>
            <a:r>
              <a:rPr lang="en-IN" sz="1200" dirty="0">
                <a:effectLst/>
                <a:latin typeface="Times New Roman" panose="02020603050405020304" pitchFamily="18" charset="0"/>
                <a:ea typeface="Times New Roman" panose="02020603050405020304" pitchFamily="18" charset="0"/>
              </a:rPr>
              <a:t>. 2011. Comprehensive review of opinion summarization (opinion mining survey).</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5"/>
              </a:rPr>
              <a:t>https://www.researchgate.net/publication/50273740_Comprehensive_Review_of_Opinion_Summarization</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 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dirty="0">
                <a:effectLst/>
                <a:latin typeface="Times New Roman" panose="02020603050405020304" pitchFamily="18" charset="0"/>
                <a:ea typeface="Times New Roman" panose="02020603050405020304" pitchFamily="18" charset="0"/>
              </a:rPr>
              <a:t>[Pang and Lee2008] Bo Pang and Lillian Lee. 2008. Opinion mining and sentiment analysis. Foundations and trends in information retrieval, 2(1-2):1– 135.</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r>
              <a:rPr lang="en-IN" sz="1200" u="sng" dirty="0">
                <a:solidFill>
                  <a:srgbClr val="0563C1"/>
                </a:solidFill>
                <a:effectLst/>
                <a:latin typeface="Times New Roman" panose="02020603050405020304" pitchFamily="18" charset="0"/>
                <a:ea typeface="Times New Roman" panose="02020603050405020304" pitchFamily="18" charset="0"/>
                <a:hlinkClick r:id="rId6"/>
              </a:rPr>
              <a:t>https://www.cs.cornell.edu/home/llee/omsa/omsa.pdf</a:t>
            </a:r>
            <a:endParaRPr lang="en-US" sz="1200" dirty="0">
              <a:effectLst/>
              <a:latin typeface="Times New Roman" panose="02020603050405020304" pitchFamily="18" charset="0"/>
              <a:ea typeface="Times New Roman" panose="02020603050405020304" pitchFamily="18" charset="0"/>
            </a:endParaRPr>
          </a:p>
          <a:p>
            <a:pPr marL="304800" marR="0" indent="-304800">
              <a:lnSpc>
                <a:spcPct val="150000"/>
              </a:lnSpc>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01927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7847463" y="1119114"/>
            <a:ext cx="4039738" cy="338554"/>
          </a:xfrm>
          <a:prstGeom prst="rect">
            <a:avLst/>
          </a:prstGeom>
          <a:noFill/>
        </p:spPr>
        <p:txBody>
          <a:bodyPr wrap="square" rtlCol="0">
            <a:spAutoFit/>
          </a:bodyPr>
          <a:lstStyle/>
          <a:p>
            <a:pPr algn="r"/>
            <a:r>
              <a:rPr lang="en-US" sz="1600" dirty="0"/>
              <a:t>Bibliography | Webliography</a:t>
            </a:r>
          </a:p>
        </p:txBody>
      </p:sp>
      <p:sp>
        <p:nvSpPr>
          <p:cNvPr id="5" name="TextBox 4">
            <a:extLst>
              <a:ext uri="{FF2B5EF4-FFF2-40B4-BE49-F238E27FC236}">
                <a16:creationId xmlns:a16="http://schemas.microsoft.com/office/drawing/2014/main" id="{66AA28D2-DF27-4DC2-95B9-EB0FF1F9B3CA}"/>
              </a:ext>
            </a:extLst>
          </p:cNvPr>
          <p:cNvSpPr txBox="1"/>
          <p:nvPr/>
        </p:nvSpPr>
        <p:spPr>
          <a:xfrm>
            <a:off x="745524" y="1350090"/>
            <a:ext cx="10700952" cy="4982390"/>
          </a:xfrm>
          <a:prstGeom prst="rect">
            <a:avLst/>
          </a:prstGeom>
          <a:noFill/>
        </p:spPr>
        <p:txBody>
          <a:bodyPr wrap="square">
            <a:spAutoFit/>
          </a:bodyPr>
          <a:lstStyle/>
          <a:p>
            <a:r>
              <a:rPr lang="en-IN" sz="1600" dirty="0">
                <a:solidFill>
                  <a:srgbClr val="0000FF"/>
                </a:solidFill>
                <a:hlinkClick r:id="rId2">
                  <a:extLst>
                    <a:ext uri="{A12FA001-AC4F-418D-AE19-62706E023703}">
                      <ahyp:hlinkClr xmlns:ahyp="http://schemas.microsoft.com/office/drawing/2018/hyperlinkcolor" val="tx"/>
                    </a:ext>
                  </a:extLst>
                </a:hlinkClick>
              </a:rPr>
              <a:t>https://www.aclweb.org/anthology/W16-0418.pdf</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3">
                  <a:extLst>
                    <a:ext uri="{A12FA001-AC4F-418D-AE19-62706E023703}">
                      <ahyp:hlinkClr xmlns:ahyp="http://schemas.microsoft.com/office/drawing/2018/hyperlinkcolor" val="tx"/>
                    </a:ext>
                  </a:extLst>
                </a:hlinkClick>
              </a:rPr>
              <a:t>https://www.alliedmarketresearch.com/gift-cards-market</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4">
                  <a:extLst>
                    <a:ext uri="{A12FA001-AC4F-418D-AE19-62706E023703}">
                      <ahyp:hlinkClr xmlns:ahyp="http://schemas.microsoft.com/office/drawing/2018/hyperlinkcolor" val="tx"/>
                    </a:ext>
                  </a:extLst>
                </a:hlinkClick>
              </a:rPr>
              <a:t>https://www.businesswire.com/news/home/20200921005319/en/India-9.34-Billion-Gift-Card-and-Incentive-Card-Markets-2015-2019-2024-with-Covid-19-Update-Q2-2020---ResearchAndMarkets.com</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5">
                  <a:extLst>
                    <a:ext uri="{A12FA001-AC4F-418D-AE19-62706E023703}">
                      <ahyp:hlinkClr xmlns:ahyp="http://schemas.microsoft.com/office/drawing/2018/hyperlinkcolor" val="tx"/>
                    </a:ext>
                  </a:extLst>
                </a:hlinkClick>
              </a:rPr>
              <a:t>https://www.qwikcilver.com/</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6">
                  <a:extLst>
                    <a:ext uri="{A12FA001-AC4F-418D-AE19-62706E023703}">
                      <ahyp:hlinkClr xmlns:ahyp="http://schemas.microsoft.com/office/drawing/2018/hyperlinkcolor" val="tx"/>
                    </a:ext>
                  </a:extLst>
                </a:hlinkClick>
              </a:rPr>
              <a:t>https://www.woohoo.in/</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7"/>
              </a:rPr>
              <a:t>https://www.businesstoday.in/magazine/the-hub/story/digigifting-185772-2019-04-01</a:t>
            </a:r>
            <a:endParaRPr lang="en-IN" sz="1600" dirty="0">
              <a:solidFill>
                <a:srgbClr val="0000FF"/>
              </a:solidFill>
            </a:endParaRPr>
          </a:p>
          <a:p>
            <a:endParaRPr lang="en-IN" sz="1600" dirty="0">
              <a:solidFill>
                <a:srgbClr val="0000FF"/>
              </a:solidFill>
            </a:endParaRPr>
          </a:p>
          <a:p>
            <a:r>
              <a:rPr lang="en-IN" sz="1600" dirty="0">
                <a:solidFill>
                  <a:srgbClr val="0000FF"/>
                </a:solidFill>
                <a:hlinkClick r:id="rId4"/>
              </a:rPr>
              <a:t>https://www.businesswire.com/news/home/20200921005319/en/India-9.34-Billion-Gift-Card-and-Incentive-Card-Markets-2015-2019-2024-with-Covid-19-Update-Q2-2020---ResearchAndMarkets.com</a:t>
            </a:r>
            <a:endParaRPr lang="en-IN" sz="1600" dirty="0">
              <a:solidFill>
                <a:srgbClr val="0000FF"/>
              </a:solidFill>
            </a:endParaRPr>
          </a:p>
          <a:p>
            <a:endParaRPr lang="en-US" sz="1600" dirty="0"/>
          </a:p>
          <a:p>
            <a:r>
              <a:rPr lang="en-US" sz="1600" dirty="0">
                <a:hlinkClick r:id="rId8"/>
              </a:rPr>
              <a:t>https://www.tofler.in/qwikcilver-solutions-private-limited/company/U72200DL2006PTC360078</a:t>
            </a:r>
            <a:endParaRPr lang="en-US" sz="1600" dirty="0"/>
          </a:p>
          <a:p>
            <a:endParaRPr lang="en-IN" sz="1600" dirty="0">
              <a:solidFill>
                <a:srgbClr val="0000FF"/>
              </a:solidFill>
            </a:endParaRPr>
          </a:p>
          <a:p>
            <a:pPr marL="304800" marR="0" indent="-304800">
              <a:lnSpc>
                <a:spcPct val="150000"/>
              </a:lnSpc>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48037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4" name="TextBox 3">
            <a:extLst>
              <a:ext uri="{FF2B5EF4-FFF2-40B4-BE49-F238E27FC236}">
                <a16:creationId xmlns:a16="http://schemas.microsoft.com/office/drawing/2014/main" id="{D3A00314-9524-4531-BD73-E5AD0E494C46}"/>
              </a:ext>
            </a:extLst>
          </p:cNvPr>
          <p:cNvSpPr txBox="1"/>
          <p:nvPr/>
        </p:nvSpPr>
        <p:spPr>
          <a:xfrm>
            <a:off x="362465" y="2893691"/>
            <a:ext cx="11467070" cy="3570849"/>
          </a:xfrm>
          <a:prstGeom prst="rect">
            <a:avLst/>
          </a:prstGeom>
          <a:noFill/>
        </p:spPr>
        <p:txBody>
          <a:bodyPr wrap="square" rtlCol="0">
            <a:spAutoFit/>
          </a:bodyPr>
          <a:lstStyle/>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study has the following analysis done: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In the paper they defined the Negative only, Complaint, Positive only and Praises.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For the defined sentiments they have shown the Average number of words, and Average length Analysis.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Noun and adjective usage: For example, a negative only sentence such as ‘the screen is bad’ or a complaint such as ‘the screen is not clear’ both have nouns (‘screen’) and adjectives (‘bad’ and ‘clear’). Both the noun and adjectives play a role in indicating negative sentiment.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Paste tense analysis: By each sentiment count of Past tense words used.</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Negation analysis: For example, consider the negation in the following sentence: this lasts all night and feels really great on my skin not oily cakey or heavy”.</a:t>
            </a:r>
          </a:p>
          <a:p>
            <a:pPr marL="342900" marR="0" lvl="0" indent="-342900" algn="just">
              <a:lnSpc>
                <a:spcPct val="115000"/>
              </a:lnSpc>
              <a:spcBef>
                <a:spcPts val="0"/>
              </a:spcBef>
              <a:spcAft>
                <a:spcPts val="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Intensifier usage: For example, to express appreciation on some restaurant service one may say ‘The service was extremely fast and the food was super delicious!’.</a:t>
            </a:r>
            <a:endParaRPr lang="en-US"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5C0C52B1-1B36-48F0-8CEF-25AE25321D91}"/>
              </a:ext>
            </a:extLst>
          </p:cNvPr>
          <p:cNvSpPr txBox="1"/>
          <p:nvPr/>
        </p:nvSpPr>
        <p:spPr>
          <a:xfrm>
            <a:off x="362465" y="1282001"/>
            <a:ext cx="10730700" cy="1659557"/>
          </a:xfrm>
          <a:prstGeom prst="rect">
            <a:avLst/>
          </a:prstGeom>
          <a:noFill/>
        </p:spPr>
        <p:txBody>
          <a:bodyPr wrap="square">
            <a:spAutoFit/>
          </a:bodyPr>
          <a:lstStyle/>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Referred the Linguistic Understanding of Complaints and Praises in User Reviews,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written by Kavitha </a:t>
            </a:r>
            <a:r>
              <a:rPr lang="en-US" sz="1800" dirty="0" err="1">
                <a:effectLst/>
                <a:latin typeface="Times New Roman" panose="02020603050405020304" pitchFamily="18" charset="0"/>
                <a:ea typeface="Calibri" panose="020F0502020204030204" pitchFamily="34" charset="0"/>
              </a:rPr>
              <a:t>Ganeshan</a:t>
            </a:r>
            <a:r>
              <a:rPr lang="en-US" sz="1800" dirty="0">
                <a:effectLst/>
                <a:latin typeface="Times New Roman" panose="02020603050405020304" pitchFamily="18" charset="0"/>
                <a:ea typeface="Calibri" panose="020F0502020204030204" pitchFamily="34" charset="0"/>
              </a:rPr>
              <a:t>, the intuition is that praise sentences and complaints tend to be more informative than plain positive only or negative only sentences. This paper thus tries to understand the properties of such text that considered as complaints and praises.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Summary of this Literature</a:t>
            </a:r>
            <a:endParaRPr lang="en-US"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48961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Annexure </a:t>
            </a:r>
          </a:p>
        </p:txBody>
      </p:sp>
      <p:sp>
        <p:nvSpPr>
          <p:cNvPr id="3" name="TextBox 2"/>
          <p:cNvSpPr txBox="1"/>
          <p:nvPr/>
        </p:nvSpPr>
        <p:spPr>
          <a:xfrm>
            <a:off x="7506269" y="1146410"/>
            <a:ext cx="4380932" cy="338554"/>
          </a:xfrm>
          <a:prstGeom prst="rect">
            <a:avLst/>
          </a:prstGeom>
          <a:noFill/>
        </p:spPr>
        <p:txBody>
          <a:bodyPr wrap="square" rtlCol="0">
            <a:spAutoFit/>
          </a:bodyPr>
          <a:lstStyle/>
          <a:p>
            <a:pPr algn="r"/>
            <a:r>
              <a:rPr lang="en-US" sz="1600" dirty="0"/>
              <a:t>Additional Information | Plagiarism score</a:t>
            </a:r>
          </a:p>
        </p:txBody>
      </p:sp>
    </p:spTree>
    <p:extLst>
      <p:ext uri="{BB962C8B-B14F-4D97-AF65-F5344CB8AC3E}">
        <p14:creationId xmlns:p14="http://schemas.microsoft.com/office/powerpoint/2010/main" val="896322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041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graphicFrame>
        <p:nvGraphicFramePr>
          <p:cNvPr id="7" name="Table 6">
            <a:extLst>
              <a:ext uri="{FF2B5EF4-FFF2-40B4-BE49-F238E27FC236}">
                <a16:creationId xmlns:a16="http://schemas.microsoft.com/office/drawing/2014/main" id="{F2797BA2-79F8-47AE-932E-1B90F12986CF}"/>
              </a:ext>
            </a:extLst>
          </p:cNvPr>
          <p:cNvGraphicFramePr>
            <a:graphicFrameLocks noGrp="1"/>
          </p:cNvGraphicFramePr>
          <p:nvPr>
            <p:extLst>
              <p:ext uri="{D42A27DB-BD31-4B8C-83A1-F6EECF244321}">
                <p14:modId xmlns:p14="http://schemas.microsoft.com/office/powerpoint/2010/main" val="3626247515"/>
              </p:ext>
            </p:extLst>
          </p:nvPr>
        </p:nvGraphicFramePr>
        <p:xfrm>
          <a:off x="285910" y="1755954"/>
          <a:ext cx="11576576" cy="4670729"/>
        </p:xfrm>
        <a:graphic>
          <a:graphicData uri="http://schemas.openxmlformats.org/drawingml/2006/table">
            <a:tbl>
              <a:tblPr firstRow="1" firstCol="1" bandRow="1">
                <a:tableStyleId>{5940675A-B579-460E-94D1-54222C63F5DA}</a:tableStyleId>
              </a:tblPr>
              <a:tblGrid>
                <a:gridCol w="2584813">
                  <a:extLst>
                    <a:ext uri="{9D8B030D-6E8A-4147-A177-3AD203B41FA5}">
                      <a16:colId xmlns:a16="http://schemas.microsoft.com/office/drawing/2014/main" val="920496715"/>
                    </a:ext>
                  </a:extLst>
                </a:gridCol>
                <a:gridCol w="875326">
                  <a:extLst>
                    <a:ext uri="{9D8B030D-6E8A-4147-A177-3AD203B41FA5}">
                      <a16:colId xmlns:a16="http://schemas.microsoft.com/office/drawing/2014/main" val="1502008361"/>
                    </a:ext>
                  </a:extLst>
                </a:gridCol>
                <a:gridCol w="2526701">
                  <a:extLst>
                    <a:ext uri="{9D8B030D-6E8A-4147-A177-3AD203B41FA5}">
                      <a16:colId xmlns:a16="http://schemas.microsoft.com/office/drawing/2014/main" val="219879976"/>
                    </a:ext>
                  </a:extLst>
                </a:gridCol>
                <a:gridCol w="5589736">
                  <a:extLst>
                    <a:ext uri="{9D8B030D-6E8A-4147-A177-3AD203B41FA5}">
                      <a16:colId xmlns:a16="http://schemas.microsoft.com/office/drawing/2014/main" val="1942115142"/>
                    </a:ext>
                  </a:extLst>
                </a:gridCol>
              </a:tblGrid>
              <a:tr h="190418">
                <a:tc>
                  <a:txBody>
                    <a:bodyPr/>
                    <a:lstStyle/>
                    <a:p>
                      <a:pPr marL="0" marR="0">
                        <a:lnSpc>
                          <a:spcPct val="150000"/>
                        </a:lnSpc>
                        <a:spcBef>
                          <a:spcPts val="0"/>
                        </a:spcBef>
                        <a:spcAft>
                          <a:spcPts val="0"/>
                        </a:spcAft>
                      </a:pPr>
                      <a:r>
                        <a:rPr lang="en-IN" sz="800" b="1" dirty="0">
                          <a:effectLst/>
                        </a:rPr>
                        <a:t>Author</a:t>
                      </a:r>
                      <a:endParaRPr lang="en-US" sz="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solidFill>
                      <a:schemeClr val="bg1">
                        <a:lumMod val="95000"/>
                      </a:schemeClr>
                    </a:solidFill>
                  </a:tcPr>
                </a:tc>
                <a:tc>
                  <a:txBody>
                    <a:bodyPr/>
                    <a:lstStyle/>
                    <a:p>
                      <a:pPr marL="0" marR="0">
                        <a:lnSpc>
                          <a:spcPct val="150000"/>
                        </a:lnSpc>
                        <a:spcBef>
                          <a:spcPts val="0"/>
                        </a:spcBef>
                        <a:spcAft>
                          <a:spcPts val="0"/>
                        </a:spcAft>
                      </a:pPr>
                      <a:r>
                        <a:rPr lang="en-IN" sz="800" b="1" dirty="0">
                          <a:effectLst/>
                        </a:rPr>
                        <a:t>Year</a:t>
                      </a:r>
                      <a:endParaRPr lang="en-US" sz="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solidFill>
                      <a:schemeClr val="bg1">
                        <a:lumMod val="95000"/>
                      </a:schemeClr>
                    </a:solidFill>
                  </a:tcPr>
                </a:tc>
                <a:tc>
                  <a:txBody>
                    <a:bodyPr/>
                    <a:lstStyle/>
                    <a:p>
                      <a:pPr marL="0" marR="0">
                        <a:lnSpc>
                          <a:spcPct val="150000"/>
                        </a:lnSpc>
                        <a:spcBef>
                          <a:spcPts val="0"/>
                        </a:spcBef>
                        <a:spcAft>
                          <a:spcPts val="0"/>
                        </a:spcAft>
                      </a:pPr>
                      <a:r>
                        <a:rPr lang="en-IN" sz="800" b="1" dirty="0">
                          <a:effectLst/>
                        </a:rPr>
                        <a:t>Study</a:t>
                      </a:r>
                      <a:endParaRPr lang="en-US" sz="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solidFill>
                      <a:schemeClr val="bg1">
                        <a:lumMod val="95000"/>
                      </a:schemeClr>
                    </a:solidFill>
                  </a:tcPr>
                </a:tc>
                <a:tc>
                  <a:txBody>
                    <a:bodyPr/>
                    <a:lstStyle/>
                    <a:p>
                      <a:pPr marL="0" marR="0">
                        <a:lnSpc>
                          <a:spcPct val="150000"/>
                        </a:lnSpc>
                        <a:spcBef>
                          <a:spcPts val="0"/>
                        </a:spcBef>
                        <a:spcAft>
                          <a:spcPts val="0"/>
                        </a:spcAft>
                      </a:pPr>
                      <a:r>
                        <a:rPr lang="en-IN" sz="800" b="1" dirty="0">
                          <a:effectLst/>
                          <a:latin typeface="Times New Roman" panose="02020603050405020304" pitchFamily="18" charset="0"/>
                          <a:ea typeface="Times New Roman" panose="02020603050405020304" pitchFamily="18" charset="0"/>
                        </a:rPr>
                        <a:t>Details of the analysis done</a:t>
                      </a:r>
                      <a:endParaRPr lang="en-US" sz="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solidFill>
                      <a:schemeClr val="bg1">
                        <a:lumMod val="95000"/>
                      </a:schemeClr>
                    </a:solidFill>
                  </a:tcPr>
                </a:tc>
                <a:extLst>
                  <a:ext uri="{0D108BD9-81ED-4DB2-BD59-A6C34878D82A}">
                    <a16:rowId xmlns:a16="http://schemas.microsoft.com/office/drawing/2014/main" val="3632522000"/>
                  </a:ext>
                </a:extLst>
              </a:tr>
              <a:tr h="772611">
                <a:tc>
                  <a:txBody>
                    <a:bodyPr/>
                    <a:lstStyle/>
                    <a:p>
                      <a:pPr marL="0" marR="0">
                        <a:lnSpc>
                          <a:spcPct val="150000"/>
                        </a:lnSpc>
                        <a:spcBef>
                          <a:spcPts val="0"/>
                        </a:spcBef>
                        <a:spcAft>
                          <a:spcPts val="0"/>
                        </a:spcAft>
                      </a:pPr>
                      <a:r>
                        <a:rPr lang="en-IN" sz="900" dirty="0">
                          <a:effectLst/>
                        </a:rPr>
                        <a:t>Bo Pang and Lillian Lee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a:effectLst/>
                        </a:rPr>
                        <a:t>2008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Opinion mining and sentiment analysis</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For the same movie there can be different opinion from 2 people</a:t>
                      </a:r>
                      <a:endParaRPr lang="en-US" sz="900" dirty="0">
                        <a:effectLst/>
                      </a:endParaRPr>
                    </a:p>
                    <a:p>
                      <a:pPr marL="0" marR="0">
                        <a:lnSpc>
                          <a:spcPct val="150000"/>
                        </a:lnSpc>
                        <a:spcBef>
                          <a:spcPts val="0"/>
                        </a:spcBef>
                        <a:spcAft>
                          <a:spcPts val="0"/>
                        </a:spcAft>
                      </a:pPr>
                      <a:r>
                        <a:rPr lang="en-IN" sz="900" dirty="0">
                          <a:effectLst/>
                        </a:rPr>
                        <a:t>a) we will analyse individual and statistical accuracy and grade given by them. </a:t>
                      </a:r>
                      <a:endParaRPr lang="en-US" sz="900" dirty="0">
                        <a:effectLst/>
                      </a:endParaRPr>
                    </a:p>
                    <a:p>
                      <a:pPr marL="0" marR="0">
                        <a:lnSpc>
                          <a:spcPct val="150000"/>
                        </a:lnSpc>
                        <a:spcBef>
                          <a:spcPts val="0"/>
                        </a:spcBef>
                        <a:spcAft>
                          <a:spcPts val="0"/>
                        </a:spcAft>
                      </a:pPr>
                      <a:r>
                        <a:rPr lang="en-IN" sz="900" dirty="0">
                          <a:effectLst/>
                        </a:rPr>
                        <a:t>b) sentiment polarity classification - overall positive or negative. </a:t>
                      </a:r>
                      <a:endParaRPr lang="en-US" sz="900" dirty="0">
                        <a:effectLst/>
                      </a:endParaRPr>
                    </a:p>
                    <a:p>
                      <a:pPr marL="0" marR="0">
                        <a:lnSpc>
                          <a:spcPct val="150000"/>
                        </a:lnSpc>
                        <a:spcBef>
                          <a:spcPts val="0"/>
                        </a:spcBef>
                        <a:spcAft>
                          <a:spcPts val="0"/>
                        </a:spcAft>
                      </a:pPr>
                      <a:r>
                        <a:rPr lang="en-IN" sz="900" dirty="0">
                          <a:effectLst/>
                        </a:rPr>
                        <a:t>c) transforming each review into a feature vector to analyse which feature is important. </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extLst>
                  <a:ext uri="{0D108BD9-81ED-4DB2-BD59-A6C34878D82A}">
                    <a16:rowId xmlns:a16="http://schemas.microsoft.com/office/drawing/2014/main" val="3311480354"/>
                  </a:ext>
                </a:extLst>
              </a:tr>
              <a:tr h="639921">
                <a:tc>
                  <a:txBody>
                    <a:bodyPr/>
                    <a:lstStyle/>
                    <a:p>
                      <a:pPr marL="0" marR="0">
                        <a:lnSpc>
                          <a:spcPct val="150000"/>
                        </a:lnSpc>
                        <a:spcBef>
                          <a:spcPts val="0"/>
                        </a:spcBef>
                        <a:spcAft>
                          <a:spcPts val="0"/>
                        </a:spcAft>
                      </a:pPr>
                      <a:r>
                        <a:rPr lang="en-IN" sz="900" dirty="0">
                          <a:effectLst/>
                        </a:rPr>
                        <a:t>Hyun </a:t>
                      </a:r>
                      <a:r>
                        <a:rPr lang="en-IN" sz="900" dirty="0" err="1">
                          <a:effectLst/>
                        </a:rPr>
                        <a:t>Duk</a:t>
                      </a:r>
                      <a:r>
                        <a:rPr lang="en-IN" sz="900" dirty="0">
                          <a:effectLst/>
                        </a:rPr>
                        <a:t> Kim, Kavita Ganesan, Parikshit </a:t>
                      </a:r>
                      <a:r>
                        <a:rPr lang="en-IN" sz="900" dirty="0" err="1">
                          <a:effectLst/>
                        </a:rPr>
                        <a:t>Sondhi</a:t>
                      </a:r>
                      <a:r>
                        <a:rPr lang="en-IN" sz="900" dirty="0">
                          <a:effectLst/>
                        </a:rPr>
                        <a:t>, and </a:t>
                      </a:r>
                      <a:r>
                        <a:rPr lang="en-IN" sz="900" dirty="0" err="1">
                          <a:effectLst/>
                        </a:rPr>
                        <a:t>ChengXiang</a:t>
                      </a:r>
                      <a:r>
                        <a:rPr lang="en-IN" sz="900" dirty="0">
                          <a:effectLst/>
                        </a:rPr>
                        <a:t> </a:t>
                      </a:r>
                      <a:r>
                        <a:rPr lang="en-IN" sz="900" dirty="0" err="1">
                          <a:effectLst/>
                        </a:rPr>
                        <a:t>Zhai</a:t>
                      </a:r>
                      <a:r>
                        <a:rPr lang="en-IN" sz="900" dirty="0">
                          <a:effectLst/>
                        </a:rPr>
                        <a:t>.</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2011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Comprehensive review of opinion summarization (opinion mining survey).</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latin typeface="Times New Roman" panose="02020603050405020304" pitchFamily="18" charset="0"/>
                          <a:ea typeface="Times New Roman" panose="02020603050405020304" pitchFamily="18" charset="0"/>
                          <a:cs typeface="Times New Roman" panose="02020603050405020304" pitchFamily="18" charset="0"/>
                        </a:rPr>
                        <a:t>1) Aspect / feature-based opinion </a:t>
                      </a:r>
                    </a:p>
                    <a:p>
                      <a:pPr marL="0" marR="0">
                        <a:lnSpc>
                          <a:spcPct val="150000"/>
                        </a:lnSpc>
                        <a:spcBef>
                          <a:spcPts val="0"/>
                        </a:spcBef>
                        <a:spcAft>
                          <a:spcPts val="0"/>
                        </a:spcAft>
                      </a:pPr>
                      <a:r>
                        <a:rPr lang="en-IN" sz="900" dirty="0">
                          <a:effectLst/>
                          <a:latin typeface="Times New Roman" panose="02020603050405020304" pitchFamily="18" charset="0"/>
                          <a:ea typeface="Times New Roman" panose="02020603050405020304" pitchFamily="18" charset="0"/>
                          <a:cs typeface="Times New Roman" panose="02020603050405020304" pitchFamily="18" charset="0"/>
                        </a:rPr>
                        <a:t>2) Sentiment Prediction </a:t>
                      </a:r>
                    </a:p>
                    <a:p>
                      <a:pPr marL="0" marR="0">
                        <a:lnSpc>
                          <a:spcPct val="150000"/>
                        </a:lnSpc>
                        <a:spcBef>
                          <a:spcPts val="0"/>
                        </a:spcBef>
                        <a:spcAft>
                          <a:spcPts val="0"/>
                        </a:spcAft>
                      </a:pPr>
                      <a:r>
                        <a:rPr lang="en-IN" sz="900" dirty="0">
                          <a:effectLst/>
                          <a:latin typeface="Times New Roman" panose="02020603050405020304" pitchFamily="18" charset="0"/>
                          <a:ea typeface="Times New Roman" panose="02020603050405020304" pitchFamily="18" charset="0"/>
                          <a:cs typeface="Times New Roman" panose="02020603050405020304" pitchFamily="18" charset="0"/>
                        </a:rPr>
                        <a:t>3) Summary generation  a) statistical summary  b) Text selection</a:t>
                      </a:r>
                    </a:p>
                  </a:txBody>
                  <a:tcPr marL="30470" marR="30470" marT="0" marB="0"/>
                </a:tc>
                <a:extLst>
                  <a:ext uri="{0D108BD9-81ED-4DB2-BD59-A6C34878D82A}">
                    <a16:rowId xmlns:a16="http://schemas.microsoft.com/office/drawing/2014/main" val="2564627613"/>
                  </a:ext>
                </a:extLst>
              </a:tr>
              <a:tr h="412787">
                <a:tc>
                  <a:txBody>
                    <a:bodyPr/>
                    <a:lstStyle/>
                    <a:p>
                      <a:pPr marL="0" marR="0">
                        <a:lnSpc>
                          <a:spcPct val="150000"/>
                        </a:lnSpc>
                        <a:spcBef>
                          <a:spcPts val="0"/>
                        </a:spcBef>
                        <a:spcAft>
                          <a:spcPts val="0"/>
                        </a:spcAft>
                      </a:pPr>
                      <a:r>
                        <a:rPr lang="en-IN" sz="900" dirty="0">
                          <a:effectLst/>
                        </a:rPr>
                        <a:t>Kavita Ganesan and </a:t>
                      </a:r>
                      <a:r>
                        <a:rPr lang="en-IN" sz="900" dirty="0" err="1">
                          <a:effectLst/>
                        </a:rPr>
                        <a:t>ChengXiang</a:t>
                      </a:r>
                      <a:r>
                        <a:rPr lang="en-IN" sz="900" dirty="0">
                          <a:effectLst/>
                        </a:rPr>
                        <a:t> </a:t>
                      </a:r>
                      <a:r>
                        <a:rPr lang="en-IN" sz="900" dirty="0" err="1">
                          <a:effectLst/>
                        </a:rPr>
                        <a:t>Zhai</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2012</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Opinion-Based Entity Ranking</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Key words in the reviews are being used to associate with the product features. Conducting sentiment analysis using Praise words(good) and intensifiers(astonishingly).</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extLst>
                  <a:ext uri="{0D108BD9-81ED-4DB2-BD59-A6C34878D82A}">
                    <a16:rowId xmlns:a16="http://schemas.microsoft.com/office/drawing/2014/main" val="624500352"/>
                  </a:ext>
                </a:extLst>
              </a:tr>
              <a:tr h="1170514">
                <a:tc>
                  <a:txBody>
                    <a:bodyPr/>
                    <a:lstStyle/>
                    <a:p>
                      <a:pPr marL="0" marR="0">
                        <a:lnSpc>
                          <a:spcPct val="150000"/>
                        </a:lnSpc>
                        <a:spcBef>
                          <a:spcPts val="0"/>
                        </a:spcBef>
                        <a:spcAft>
                          <a:spcPts val="0"/>
                        </a:spcAft>
                      </a:pPr>
                      <a:r>
                        <a:rPr lang="en-IN" sz="900" dirty="0">
                          <a:effectLst/>
                        </a:rPr>
                        <a:t>Kavita Ganesan and</a:t>
                      </a:r>
                      <a:endParaRPr lang="en-US" sz="900" dirty="0">
                        <a:effectLst/>
                      </a:endParaRPr>
                    </a:p>
                    <a:p>
                      <a:pPr marL="0" marR="0">
                        <a:lnSpc>
                          <a:spcPct val="150000"/>
                        </a:lnSpc>
                        <a:spcBef>
                          <a:spcPts val="0"/>
                        </a:spcBef>
                        <a:spcAft>
                          <a:spcPts val="0"/>
                        </a:spcAft>
                      </a:pPr>
                      <a:r>
                        <a:rPr lang="en-IN" sz="900" dirty="0" err="1">
                          <a:effectLst/>
                        </a:rPr>
                        <a:t>Guangyu</a:t>
                      </a:r>
                      <a:r>
                        <a:rPr lang="en-IN" sz="900" dirty="0">
                          <a:effectLst/>
                        </a:rPr>
                        <a:t> Zhou</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2016</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Linguistic Understanding of Complaints and Praises in User Reviews</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Analysing the reviews on 4 scale Praise, Positive only , Complaints and Negative only. </a:t>
                      </a:r>
                    </a:p>
                    <a:p>
                      <a:pPr marL="0" marR="0">
                        <a:lnSpc>
                          <a:spcPct val="150000"/>
                        </a:lnSpc>
                        <a:spcBef>
                          <a:spcPts val="0"/>
                        </a:spcBef>
                        <a:spcAft>
                          <a:spcPts val="0"/>
                        </a:spcAft>
                      </a:pPr>
                      <a:r>
                        <a:rPr lang="en-IN" sz="900" dirty="0">
                          <a:effectLst/>
                        </a:rPr>
                        <a:t>a) Sentence length analysis.</a:t>
                      </a:r>
                      <a:endParaRPr lang="en-US" sz="900" dirty="0">
                        <a:effectLst/>
                      </a:endParaRPr>
                    </a:p>
                    <a:p>
                      <a:pPr marL="0" marR="0">
                        <a:lnSpc>
                          <a:spcPct val="150000"/>
                        </a:lnSpc>
                        <a:spcBef>
                          <a:spcPts val="0"/>
                        </a:spcBef>
                        <a:spcAft>
                          <a:spcPts val="0"/>
                        </a:spcAft>
                      </a:pPr>
                      <a:r>
                        <a:rPr lang="en-IN" sz="900" dirty="0">
                          <a:effectLst/>
                        </a:rPr>
                        <a:t>b) Noun and adjective usage</a:t>
                      </a:r>
                      <a:endParaRPr lang="en-US" sz="900" dirty="0">
                        <a:effectLst/>
                      </a:endParaRPr>
                    </a:p>
                    <a:p>
                      <a:pPr marL="0" marR="0">
                        <a:lnSpc>
                          <a:spcPct val="150000"/>
                        </a:lnSpc>
                        <a:spcBef>
                          <a:spcPts val="0"/>
                        </a:spcBef>
                        <a:spcAft>
                          <a:spcPts val="0"/>
                        </a:spcAft>
                      </a:pPr>
                      <a:r>
                        <a:rPr lang="en-IN" sz="900" dirty="0">
                          <a:effectLst/>
                        </a:rPr>
                        <a:t>c) Past tense analysis</a:t>
                      </a:r>
                      <a:endParaRPr lang="en-US" sz="900" dirty="0">
                        <a:effectLst/>
                      </a:endParaRPr>
                    </a:p>
                    <a:p>
                      <a:pPr marL="0" marR="0">
                        <a:lnSpc>
                          <a:spcPct val="150000"/>
                        </a:lnSpc>
                        <a:spcBef>
                          <a:spcPts val="0"/>
                        </a:spcBef>
                        <a:spcAft>
                          <a:spcPts val="0"/>
                        </a:spcAft>
                      </a:pPr>
                      <a:r>
                        <a:rPr lang="en-IN" sz="900" dirty="0">
                          <a:effectLst/>
                        </a:rPr>
                        <a:t>d) Negation analysis</a:t>
                      </a:r>
                      <a:endParaRPr lang="en-US" sz="900" dirty="0">
                        <a:effectLst/>
                      </a:endParaRPr>
                    </a:p>
                    <a:p>
                      <a:pPr marL="0" marR="0">
                        <a:lnSpc>
                          <a:spcPct val="150000"/>
                        </a:lnSpc>
                        <a:spcBef>
                          <a:spcPts val="0"/>
                        </a:spcBef>
                        <a:spcAft>
                          <a:spcPts val="0"/>
                        </a:spcAft>
                      </a:pPr>
                      <a:r>
                        <a:rPr lang="en-IN" sz="900" dirty="0">
                          <a:effectLst/>
                        </a:rPr>
                        <a:t>e) Intensifier usage</a:t>
                      </a:r>
                      <a:endParaRPr lang="en-US" sz="900" dirty="0">
                        <a:effectLst/>
                      </a:endParaRPr>
                    </a:p>
                  </a:txBody>
                  <a:tcPr marL="30470" marR="30470" marT="0" marB="0"/>
                </a:tc>
                <a:extLst>
                  <a:ext uri="{0D108BD9-81ED-4DB2-BD59-A6C34878D82A}">
                    <a16:rowId xmlns:a16="http://schemas.microsoft.com/office/drawing/2014/main" val="2647886843"/>
                  </a:ext>
                </a:extLst>
              </a:tr>
              <a:tr h="1369343">
                <a:tc>
                  <a:txBody>
                    <a:bodyPr/>
                    <a:lstStyle/>
                    <a:p>
                      <a:pPr marL="0" marR="0">
                        <a:lnSpc>
                          <a:spcPct val="150000"/>
                        </a:lnSpc>
                        <a:spcBef>
                          <a:spcPts val="0"/>
                        </a:spcBef>
                        <a:spcAft>
                          <a:spcPts val="0"/>
                        </a:spcAft>
                      </a:pPr>
                      <a:r>
                        <a:rPr lang="en-IN" sz="900">
                          <a:effectLst/>
                        </a:rPr>
                        <a:t>Quratulain Rajput, Sajjad Haider, and Sayeed Ghani</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a:effectLst/>
                        </a:rPr>
                        <a:t>2016</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Lexicon-Based Sentiment Analysis of Teachers’ Evaluation</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470" marR="30470" marT="0" marB="0"/>
                </a:tc>
                <a:tc>
                  <a:txBody>
                    <a:bodyPr/>
                    <a:lstStyle/>
                    <a:p>
                      <a:pPr marL="0" marR="0">
                        <a:lnSpc>
                          <a:spcPct val="150000"/>
                        </a:lnSpc>
                        <a:spcBef>
                          <a:spcPts val="0"/>
                        </a:spcBef>
                        <a:spcAft>
                          <a:spcPts val="0"/>
                        </a:spcAft>
                      </a:pPr>
                      <a:r>
                        <a:rPr lang="en-IN" sz="900" dirty="0">
                          <a:effectLst/>
                        </a:rPr>
                        <a:t>Analysed students’ feedback towards the teachers. Sentiment analysis 3scale, positive, negative and neutral. </a:t>
                      </a:r>
                    </a:p>
                    <a:p>
                      <a:pPr marL="0" marR="0">
                        <a:lnSpc>
                          <a:spcPct val="150000"/>
                        </a:lnSpc>
                        <a:spcBef>
                          <a:spcPts val="0"/>
                        </a:spcBef>
                        <a:spcAft>
                          <a:spcPts val="0"/>
                        </a:spcAft>
                      </a:pPr>
                      <a:r>
                        <a:rPr lang="en-IN" sz="900" dirty="0">
                          <a:effectLst/>
                        </a:rPr>
                        <a:t>a) Polarity tagging </a:t>
                      </a:r>
                    </a:p>
                    <a:p>
                      <a:pPr marL="0" marR="0">
                        <a:lnSpc>
                          <a:spcPct val="150000"/>
                        </a:lnSpc>
                        <a:spcBef>
                          <a:spcPts val="0"/>
                        </a:spcBef>
                        <a:spcAft>
                          <a:spcPts val="0"/>
                        </a:spcAft>
                      </a:pPr>
                      <a:r>
                        <a:rPr lang="en-IN" sz="900" dirty="0">
                          <a:effectLst/>
                        </a:rPr>
                        <a:t>b) word frequency </a:t>
                      </a:r>
                    </a:p>
                    <a:p>
                      <a:pPr marL="0" marR="0">
                        <a:lnSpc>
                          <a:spcPct val="150000"/>
                        </a:lnSpc>
                        <a:spcBef>
                          <a:spcPts val="0"/>
                        </a:spcBef>
                        <a:spcAft>
                          <a:spcPts val="0"/>
                        </a:spcAft>
                      </a:pPr>
                      <a:r>
                        <a:rPr lang="en-IN" sz="900" dirty="0">
                          <a:effectLst/>
                        </a:rPr>
                        <a:t>c) word attitude </a:t>
                      </a:r>
                    </a:p>
                    <a:p>
                      <a:pPr marL="0" marR="0">
                        <a:lnSpc>
                          <a:spcPct val="150000"/>
                        </a:lnSpc>
                        <a:spcBef>
                          <a:spcPts val="0"/>
                        </a:spcBef>
                        <a:spcAft>
                          <a:spcPts val="0"/>
                        </a:spcAft>
                      </a:pPr>
                      <a:r>
                        <a:rPr lang="en-IN" sz="900" dirty="0">
                          <a:effectLst/>
                        </a:rPr>
                        <a:t>d) Overall attitude </a:t>
                      </a:r>
                    </a:p>
                    <a:p>
                      <a:pPr marL="0" marR="0">
                        <a:lnSpc>
                          <a:spcPct val="150000"/>
                        </a:lnSpc>
                        <a:spcBef>
                          <a:spcPts val="0"/>
                        </a:spcBef>
                        <a:spcAft>
                          <a:spcPts val="0"/>
                        </a:spcAft>
                      </a:pPr>
                      <a:r>
                        <a:rPr lang="en-IN" sz="900" dirty="0">
                          <a:effectLst/>
                        </a:rPr>
                        <a:t>c) word cloud visualisation.</a:t>
                      </a:r>
                    </a:p>
                  </a:txBody>
                  <a:tcPr marL="30470" marR="30470" marT="0" marB="0"/>
                </a:tc>
                <a:extLst>
                  <a:ext uri="{0D108BD9-81ED-4DB2-BD59-A6C34878D82A}">
                    <a16:rowId xmlns:a16="http://schemas.microsoft.com/office/drawing/2014/main" val="2799772251"/>
                  </a:ext>
                </a:extLst>
              </a:tr>
            </a:tbl>
          </a:graphicData>
        </a:graphic>
      </p:graphicFrame>
      <p:sp>
        <p:nvSpPr>
          <p:cNvPr id="10" name="TextBox 9">
            <a:extLst>
              <a:ext uri="{FF2B5EF4-FFF2-40B4-BE49-F238E27FC236}">
                <a16:creationId xmlns:a16="http://schemas.microsoft.com/office/drawing/2014/main" id="{616F6CE5-4F24-4352-A039-A11740FB8FBC}"/>
              </a:ext>
            </a:extLst>
          </p:cNvPr>
          <p:cNvSpPr txBox="1"/>
          <p:nvPr/>
        </p:nvSpPr>
        <p:spPr>
          <a:xfrm>
            <a:off x="277672" y="1404974"/>
            <a:ext cx="3100757" cy="274320"/>
          </a:xfrm>
          <a:prstGeom prst="rect">
            <a:avLst/>
          </a:prstGeom>
          <a:solidFill>
            <a:schemeClr val="bg1">
              <a:lumMod val="95000"/>
            </a:schemeClr>
          </a:solidFill>
        </p:spPr>
        <p:txBody>
          <a:bodyPr wrap="square" anchor="ctr">
            <a:spAutoFit/>
          </a:bodyPr>
          <a:lstStyle/>
          <a:p>
            <a:pPr marL="0" marR="0">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rPr>
              <a:t>List of 5 literature reviewed</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32816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67" y="393460"/>
            <a:ext cx="8382000" cy="670055"/>
          </a:xfrm>
        </p:spPr>
        <p:txBody>
          <a:bodyPr/>
          <a:lstStyle/>
          <a:p>
            <a:r>
              <a:rPr lang="en-US" dirty="0"/>
              <a:t>Literature Review </a:t>
            </a:r>
          </a:p>
        </p:txBody>
      </p:sp>
      <p:sp>
        <p:nvSpPr>
          <p:cNvPr id="4" name="TextBox 3">
            <a:extLst>
              <a:ext uri="{FF2B5EF4-FFF2-40B4-BE49-F238E27FC236}">
                <a16:creationId xmlns:a16="http://schemas.microsoft.com/office/drawing/2014/main" id="{D3A00314-9524-4531-BD73-E5AD0E494C46}"/>
              </a:ext>
            </a:extLst>
          </p:cNvPr>
          <p:cNvSpPr txBox="1"/>
          <p:nvPr/>
        </p:nvSpPr>
        <p:spPr>
          <a:xfrm>
            <a:off x="423333" y="1500487"/>
            <a:ext cx="11467070" cy="1022459"/>
          </a:xfrm>
          <a:prstGeom prst="rect">
            <a:avLst/>
          </a:prstGeom>
          <a:noFill/>
        </p:spPr>
        <p:txBody>
          <a:bodyPr wrap="square" rtlCol="0">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In relation to  our project , considered Woohoo gift card Google reviews to understand the sentiments , Average number of words , Average review Length and compare the sentiments with product features  . To help the management to work towards improving the product service and delight the customers. </a:t>
            </a: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E978FE29-8DD9-4573-B634-E1BC5190F271}"/>
              </a:ext>
            </a:extLst>
          </p:cNvPr>
          <p:cNvSpPr txBox="1"/>
          <p:nvPr/>
        </p:nvSpPr>
        <p:spPr>
          <a:xfrm>
            <a:off x="338667" y="2959918"/>
            <a:ext cx="6096000" cy="369332"/>
          </a:xfrm>
          <a:prstGeom prst="rect">
            <a:avLst/>
          </a:prstGeom>
          <a:noFill/>
        </p:spPr>
        <p:txBody>
          <a:bodyPr wrap="square">
            <a:spAutoFit/>
          </a:bodyPr>
          <a:lstStyle/>
          <a:p>
            <a:r>
              <a:rPr lang="en-US" altLang="ko-KR" sz="1800" dirty="0">
                <a:solidFill>
                  <a:schemeClr val="tx1">
                    <a:lumMod val="75000"/>
                    <a:lumOff val="25000"/>
                  </a:schemeClr>
                </a:solidFill>
                <a:latin typeface="+mj-lt"/>
                <a:ea typeface="FZShuTi" pitchFamily="2" charset="-122"/>
                <a:cs typeface="Arial" pitchFamily="34" charset="0"/>
              </a:rPr>
              <a:t>Research Gap</a:t>
            </a:r>
            <a:endParaRPr lang="en-US" dirty="0"/>
          </a:p>
        </p:txBody>
      </p:sp>
      <p:sp>
        <p:nvSpPr>
          <p:cNvPr id="7" name="TextBox 6">
            <a:extLst>
              <a:ext uri="{FF2B5EF4-FFF2-40B4-BE49-F238E27FC236}">
                <a16:creationId xmlns:a16="http://schemas.microsoft.com/office/drawing/2014/main" id="{894DE9B7-6972-432D-9985-73E574B33374}"/>
              </a:ext>
            </a:extLst>
          </p:cNvPr>
          <p:cNvSpPr txBox="1"/>
          <p:nvPr/>
        </p:nvSpPr>
        <p:spPr>
          <a:xfrm>
            <a:off x="277799" y="3396890"/>
            <a:ext cx="11467070" cy="873572"/>
          </a:xfrm>
          <a:prstGeom prst="rect">
            <a:avLst/>
          </a:prstGeom>
          <a:noFill/>
        </p:spPr>
        <p:txBody>
          <a:bodyPr wrap="square" rtlCol="0">
            <a:spAutoFit/>
          </a:bodyPr>
          <a:lstStyle/>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There are no research gaps, considered the  study/research paper  as  reference and replicating it  as case study to analyse the customers sentiments.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97238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9" name="Rectangle 8"/>
          <p:cNvSpPr/>
          <p:nvPr/>
        </p:nvSpPr>
        <p:spPr>
          <a:xfrm>
            <a:off x="7467469" y="1104459"/>
            <a:ext cx="4463081" cy="369332"/>
          </a:xfrm>
          <a:prstGeom prst="rect">
            <a:avLst/>
          </a:prstGeom>
        </p:spPr>
        <p:txBody>
          <a:bodyPr wrap="none">
            <a:spAutoFit/>
          </a:bodyPr>
          <a:lstStyle/>
          <a:p>
            <a:r>
              <a:rPr lang="en-US" dirty="0"/>
              <a:t>Business Problem |  Analytics Solution </a:t>
            </a:r>
          </a:p>
        </p:txBody>
      </p:sp>
      <p:sp>
        <p:nvSpPr>
          <p:cNvPr id="5" name="TextBox 4">
            <a:extLst>
              <a:ext uri="{FF2B5EF4-FFF2-40B4-BE49-F238E27FC236}">
                <a16:creationId xmlns:a16="http://schemas.microsoft.com/office/drawing/2014/main" id="{AEF7F49E-EAD8-4CFF-8D89-77A61900C462}"/>
              </a:ext>
            </a:extLst>
          </p:cNvPr>
          <p:cNvSpPr txBox="1"/>
          <p:nvPr/>
        </p:nvSpPr>
        <p:spPr>
          <a:xfrm>
            <a:off x="444843" y="1693726"/>
            <a:ext cx="11590638" cy="1341008"/>
          </a:xfrm>
          <a:prstGeom prst="rect">
            <a:avLst/>
          </a:prstGeom>
          <a:noFill/>
        </p:spPr>
        <p:txBody>
          <a:bodyPr wrap="square">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rPr>
              <a:t>Gift card industry is available in India for more than a decade. But the product is yet to be completely accepted by customers.  In order to serve the customers better and understand the concern areas. Current Penetration is around 5 to 15 %, goal is to Increase the penetration to 25% by analysing the customer complaints and Praises using the Google reviews given by customers for the past 7 years. </a:t>
            </a:r>
            <a:endParaRPr lang="en-US" sz="18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0C515584-88AE-4576-9E59-5002BD7D3FE5}"/>
              </a:ext>
            </a:extLst>
          </p:cNvPr>
          <p:cNvSpPr/>
          <p:nvPr/>
        </p:nvSpPr>
        <p:spPr>
          <a:xfrm>
            <a:off x="358215" y="1399093"/>
            <a:ext cx="2151551" cy="369332"/>
          </a:xfrm>
          <a:prstGeom prst="rect">
            <a:avLst/>
          </a:prstGeom>
        </p:spPr>
        <p:txBody>
          <a:bodyPr wrap="none">
            <a:spAutoFit/>
          </a:bodyPr>
          <a:lstStyle/>
          <a:p>
            <a:r>
              <a:rPr lang="en-US" dirty="0"/>
              <a:t>Business Problem</a:t>
            </a:r>
          </a:p>
        </p:txBody>
      </p:sp>
      <p:sp>
        <p:nvSpPr>
          <p:cNvPr id="7" name="Rectangle 6">
            <a:extLst>
              <a:ext uri="{FF2B5EF4-FFF2-40B4-BE49-F238E27FC236}">
                <a16:creationId xmlns:a16="http://schemas.microsoft.com/office/drawing/2014/main" id="{24A8326B-28ED-467A-B2B8-B4D89B4B6643}"/>
              </a:ext>
            </a:extLst>
          </p:cNvPr>
          <p:cNvSpPr/>
          <p:nvPr/>
        </p:nvSpPr>
        <p:spPr>
          <a:xfrm>
            <a:off x="358214" y="3244334"/>
            <a:ext cx="2271776" cy="369332"/>
          </a:xfrm>
          <a:prstGeom prst="rect">
            <a:avLst/>
          </a:prstGeom>
        </p:spPr>
        <p:txBody>
          <a:bodyPr wrap="none">
            <a:spAutoFit/>
          </a:bodyPr>
          <a:lstStyle/>
          <a:p>
            <a:r>
              <a:rPr lang="en-US" dirty="0"/>
              <a:t>Analytics Solution </a:t>
            </a:r>
          </a:p>
        </p:txBody>
      </p:sp>
      <p:sp>
        <p:nvSpPr>
          <p:cNvPr id="8" name="TextBox 7">
            <a:extLst>
              <a:ext uri="{FF2B5EF4-FFF2-40B4-BE49-F238E27FC236}">
                <a16:creationId xmlns:a16="http://schemas.microsoft.com/office/drawing/2014/main" id="{5281B355-C86C-4A08-8073-C9B5CB78527B}"/>
              </a:ext>
            </a:extLst>
          </p:cNvPr>
          <p:cNvSpPr txBox="1"/>
          <p:nvPr/>
        </p:nvSpPr>
        <p:spPr>
          <a:xfrm>
            <a:off x="358214" y="3840139"/>
            <a:ext cx="11590638" cy="2296654"/>
          </a:xfrm>
          <a:prstGeom prst="rect">
            <a:avLst/>
          </a:prstGeom>
          <a:noFill/>
        </p:spPr>
        <p:txBody>
          <a:bodyPr wrap="square">
            <a:spAutoFit/>
          </a:bodyPr>
          <a:lstStyle/>
          <a:p>
            <a:pPr marL="0" marR="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For a product to perform and meet the Expected/promised service from the beginning purchase to end service redeem of a gift card needs to be provided, there are multiple factors end-to-end work. </a:t>
            </a: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rPr>
              <a:t>The problem is worth the study as it can help the existing as well any other Gift card companies on how to run the business ensuring that the customer's expectations/needs are met and kept high. Do and Don’ts to delight the customer. This would help in attract, retain and grow customers by working towards improving the customer journey and delivery process.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2044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Project Objectives  </a:t>
            </a:r>
            <a:endParaRPr lang="en-US" dirty="0"/>
          </a:p>
        </p:txBody>
      </p:sp>
      <p:sp>
        <p:nvSpPr>
          <p:cNvPr id="9" name="Rectangle 8"/>
          <p:cNvSpPr/>
          <p:nvPr/>
        </p:nvSpPr>
        <p:spPr>
          <a:xfrm>
            <a:off x="5991368" y="1118107"/>
            <a:ext cx="5991368" cy="369332"/>
          </a:xfrm>
          <a:prstGeom prst="rect">
            <a:avLst/>
          </a:prstGeom>
        </p:spPr>
        <p:txBody>
          <a:bodyPr wrap="square">
            <a:spAutoFit/>
          </a:bodyPr>
          <a:lstStyle/>
          <a:p>
            <a:r>
              <a:rPr lang="en-US" altLang="ko-KR" dirty="0">
                <a:solidFill>
                  <a:schemeClr val="tx1">
                    <a:lumMod val="75000"/>
                    <a:lumOff val="25000"/>
                  </a:schemeClr>
                </a:solidFill>
                <a:cs typeface="Arial" pitchFamily="34" charset="0"/>
              </a:rPr>
              <a:t>Primary &amp; Secondary Objectives | Expected Outcome</a:t>
            </a:r>
          </a:p>
        </p:txBody>
      </p:sp>
      <p:sp>
        <p:nvSpPr>
          <p:cNvPr id="5" name="TextBox 4">
            <a:extLst>
              <a:ext uri="{FF2B5EF4-FFF2-40B4-BE49-F238E27FC236}">
                <a16:creationId xmlns:a16="http://schemas.microsoft.com/office/drawing/2014/main" id="{5D53A1F4-A765-4462-8C20-E173BD17794D}"/>
              </a:ext>
            </a:extLst>
          </p:cNvPr>
          <p:cNvSpPr txBox="1"/>
          <p:nvPr/>
        </p:nvSpPr>
        <p:spPr>
          <a:xfrm>
            <a:off x="605052" y="1487439"/>
            <a:ext cx="11377684" cy="5163593"/>
          </a:xfrm>
          <a:prstGeom prst="rect">
            <a:avLst/>
          </a:prstGeom>
          <a:noFill/>
        </p:spPr>
        <p:txBody>
          <a:bodyPr wrap="square">
            <a:spAutoFit/>
          </a:bodyPr>
          <a:lstStyle/>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The purpose of the capstone project is to understand the Customers Sentiments towards complaints, Negative only, Positive only and praises and the </a:t>
            </a:r>
            <a:r>
              <a:rPr lang="en-IN" sz="1800" dirty="0">
                <a:solidFill>
                  <a:srgbClr val="000000"/>
                </a:solidFill>
                <a:effectLst/>
                <a:latin typeface="Times New Roman" panose="02020603050405020304" pitchFamily="18" charset="0"/>
                <a:ea typeface="Calibri" panose="020F0502020204030204" pitchFamily="34" charset="0"/>
              </a:rPr>
              <a:t>This would help in attract, retain and grow customers by working towards improving the customer journey and delivery process.</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 </a:t>
            </a:r>
            <a:r>
              <a:rPr lang="en-US" sz="1800" b="1" dirty="0">
                <a:effectLst/>
                <a:latin typeface="Times New Roman" panose="02020603050405020304" pitchFamily="18" charset="0"/>
                <a:ea typeface="Calibri" panose="020F0502020204030204" pitchFamily="34" charset="0"/>
              </a:rPr>
              <a:t>Primary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rPr>
              <a:t>Increase the Penetration from current 5- 15%  to 25%.</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Secondary</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Finding the areas of concern which needs to be addressed immediately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arenR"/>
            </a:pPr>
            <a:r>
              <a:rPr lang="en-US" sz="1800" dirty="0">
                <a:effectLst/>
                <a:latin typeface="Times New Roman" panose="02020603050405020304" pitchFamily="18" charset="0"/>
                <a:ea typeface="Calibri" panose="020F0502020204030204" pitchFamily="34" charset="0"/>
              </a:rPr>
              <a:t>Application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arenR"/>
            </a:pPr>
            <a:r>
              <a:rPr lang="en-US" sz="1800" dirty="0">
                <a:effectLst/>
                <a:latin typeface="Times New Roman" panose="02020603050405020304" pitchFamily="18" charset="0"/>
                <a:ea typeface="Calibri" panose="020F0502020204030204" pitchFamily="34" charset="0"/>
              </a:rPr>
              <a:t>Customer service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arenR"/>
            </a:pPr>
            <a:r>
              <a:rPr lang="en-US" sz="1800" dirty="0">
                <a:effectLst/>
                <a:latin typeface="Times New Roman" panose="02020603050405020304" pitchFamily="18" charset="0"/>
                <a:ea typeface="Calibri" panose="020F0502020204030204" pitchFamily="34" charset="0"/>
              </a:rPr>
              <a:t>Delivery service</a:t>
            </a:r>
          </a:p>
          <a:p>
            <a:pPr marL="342900" marR="0" lvl="0" indent="-342900" algn="just">
              <a:lnSpc>
                <a:spcPct val="115000"/>
              </a:lnSpc>
              <a:spcBef>
                <a:spcPts val="0"/>
              </a:spcBef>
              <a:spcAft>
                <a:spcPts val="0"/>
              </a:spcAft>
              <a:buFont typeface="+mj-lt"/>
              <a:buAutoNum type="arabicParenR"/>
            </a:pPr>
            <a:r>
              <a:rPr lang="en-US" sz="1800" dirty="0">
                <a:effectLst/>
                <a:latin typeface="Times New Roman" panose="02020603050405020304" pitchFamily="18" charset="0"/>
                <a:ea typeface="Calibri" panose="020F0502020204030204" pitchFamily="34" charset="0"/>
              </a:rPr>
              <a:t>Product not meeting customer requirement.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Font typeface="+mj-lt"/>
              <a:buAutoNum type="arabicParenR"/>
            </a:pP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14905407"/>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7551</TotalTime>
  <Words>7144</Words>
  <Application>Microsoft Office PowerPoint</Application>
  <PresentationFormat>Widescreen</PresentationFormat>
  <Paragraphs>1001</Paragraphs>
  <Slides>51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Symbol</vt:lpstr>
      <vt:lpstr>Roboto Slab</vt:lpstr>
      <vt:lpstr>Courier New</vt:lpstr>
      <vt:lpstr>Times New Roman</vt:lpstr>
      <vt:lpstr>Calibri</vt:lpstr>
      <vt:lpstr>Arial</vt:lpstr>
      <vt:lpstr>Arial</vt:lpstr>
      <vt:lpstr>Office Theme</vt:lpstr>
      <vt:lpstr>1_Office Theme</vt:lpstr>
      <vt:lpstr>Understanding of Complaints and Praises of Woohoo Gift </vt:lpstr>
      <vt:lpstr>Agenda</vt:lpstr>
      <vt:lpstr>Introduction </vt:lpstr>
      <vt:lpstr>Introduction </vt:lpstr>
      <vt:lpstr>Literature Review </vt:lpstr>
      <vt:lpstr>Literature Review </vt:lpstr>
      <vt:lpstr>Literature Review </vt:lpstr>
      <vt:lpstr>Problem Statement</vt:lpstr>
      <vt:lpstr>Project Objectives  </vt:lpstr>
      <vt:lpstr>Project Objectives  </vt:lpstr>
      <vt:lpstr>Project Methodology</vt:lpstr>
      <vt:lpstr>Project Methodology</vt:lpstr>
      <vt:lpstr>Business Understanding</vt:lpstr>
      <vt:lpstr>Business Understanding</vt:lpstr>
      <vt:lpstr>Business Understanding</vt:lpstr>
      <vt:lpstr>Data Understanding </vt:lpstr>
      <vt:lpstr>Data Preparation</vt:lpstr>
      <vt:lpstr>Data Preparation</vt:lpstr>
      <vt:lpstr>Data Preparation</vt:lpstr>
      <vt:lpstr>Word cloud- Overall</vt:lpstr>
      <vt:lpstr>Word cloud - complaint</vt:lpstr>
      <vt:lpstr>Word cloud - Praise</vt:lpstr>
      <vt:lpstr>Descriptive Analytics </vt:lpstr>
      <vt:lpstr>Trend analysis- 2 class Sentiment</vt:lpstr>
      <vt:lpstr>Trend analysis- 5 class Sentiment</vt:lpstr>
      <vt:lpstr>Lexicon Sentiment Analysis- 2 class</vt:lpstr>
      <vt:lpstr>Cross Tab – Validation of Lexicon</vt:lpstr>
      <vt:lpstr>Trend analysis- Word count and Length- 2 class</vt:lpstr>
      <vt:lpstr>Trend analysis- Word count and Length- 5 class</vt:lpstr>
      <vt:lpstr>Features by 5 class Sentiment</vt:lpstr>
      <vt:lpstr>Trend analysis- Features- Complaint</vt:lpstr>
      <vt:lpstr>Trend analysis- Features- Praises</vt:lpstr>
      <vt:lpstr>Modeling </vt:lpstr>
      <vt:lpstr>Modeling </vt:lpstr>
      <vt:lpstr>Model Evaluation </vt:lpstr>
      <vt:lpstr>2 Class Sentiment Model- Results </vt:lpstr>
      <vt:lpstr>5 Class Sentiment Model- Results </vt:lpstr>
      <vt:lpstr>Model Deployment </vt:lpstr>
      <vt:lpstr>Results and Insights</vt:lpstr>
      <vt:lpstr>Results and Insights</vt:lpstr>
      <vt:lpstr>Results and Insights</vt:lpstr>
      <vt:lpstr>Results and Insights</vt:lpstr>
      <vt:lpstr>Results and Insights</vt:lpstr>
      <vt:lpstr>Results and Insights</vt:lpstr>
      <vt:lpstr>Conclusion and Future Work</vt:lpstr>
      <vt:lpstr>Conclusion and Future Work</vt:lpstr>
      <vt:lpstr>Conclusion and Future Work</vt:lpstr>
      <vt:lpstr>References</vt:lpstr>
      <vt:lpstr>References</vt:lpstr>
      <vt:lpstr>Annexure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Harsha GV</cp:lastModifiedBy>
  <cp:revision>469</cp:revision>
  <dcterms:created xsi:type="dcterms:W3CDTF">2020-01-23T06:03:51Z</dcterms:created>
  <dcterms:modified xsi:type="dcterms:W3CDTF">2021-08-19T19:09:21Z</dcterms:modified>
</cp:coreProperties>
</file>